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57" r:id="rId3"/>
    <p:sldId id="261" r:id="rId4"/>
    <p:sldId id="283" r:id="rId5"/>
    <p:sldId id="358" r:id="rId6"/>
    <p:sldId id="320" r:id="rId7"/>
    <p:sldId id="338" r:id="rId8"/>
    <p:sldId id="325" r:id="rId9"/>
    <p:sldId id="339" r:id="rId10"/>
    <p:sldId id="300" r:id="rId11"/>
    <p:sldId id="299" r:id="rId12"/>
    <p:sldId id="355" r:id="rId13"/>
    <p:sldId id="288" r:id="rId14"/>
    <p:sldId id="287" r:id="rId15"/>
    <p:sldId id="295" r:id="rId16"/>
    <p:sldId id="345" r:id="rId17"/>
    <p:sldId id="296" r:id="rId18"/>
    <p:sldId id="356" r:id="rId19"/>
    <p:sldId id="298" r:id="rId20"/>
    <p:sldId id="303" r:id="rId21"/>
    <p:sldId id="352" r:id="rId22"/>
    <p:sldId id="312" r:id="rId23"/>
    <p:sldId id="346" r:id="rId24"/>
    <p:sldId id="297" r:id="rId25"/>
    <p:sldId id="317" r:id="rId26"/>
    <p:sldId id="326" r:id="rId27"/>
    <p:sldId id="328" r:id="rId28"/>
    <p:sldId id="330" r:id="rId29"/>
    <p:sldId id="304" r:id="rId30"/>
    <p:sldId id="341" r:id="rId31"/>
    <p:sldId id="342" r:id="rId32"/>
    <p:sldId id="337" r:id="rId33"/>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91A"/>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67474" autoAdjust="0"/>
  </p:normalViewPr>
  <p:slideViewPr>
    <p:cSldViewPr snapToGrid="0" snapToObjects="1">
      <p:cViewPr varScale="1">
        <p:scale>
          <a:sx n="69" d="100"/>
          <a:sy n="69" d="100"/>
        </p:scale>
        <p:origin x="157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AB9FBB2A-BC03-45B8-9671-67056E6CCA36}" type="datetimeFigureOut">
              <a:rPr lang="en-US" smtClean="0"/>
              <a:t>3/25/2019</a:t>
            </a:fld>
            <a:endParaRPr lang="en-US"/>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FF28F711-6C64-4820-9AFE-37FDC1AA9C07}" type="slidenum">
              <a:rPr lang="en-US" smtClean="0"/>
              <a:t>‹#›</a:t>
            </a:fld>
            <a:endParaRPr lang="en-US"/>
          </a:p>
        </p:txBody>
      </p:sp>
    </p:spTree>
    <p:extLst>
      <p:ext uri="{BB962C8B-B14F-4D97-AF65-F5344CB8AC3E}">
        <p14:creationId xmlns:p14="http://schemas.microsoft.com/office/powerpoint/2010/main" val="25798549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BFF0ECA7-3028-4BAD-8670-E183EDB76368}" type="datetimeFigureOut">
              <a:rPr lang="en-US" smtClean="0"/>
              <a:t>3/25/2019</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4150767C-5D81-41CC-BAB6-BB5B2F62DB9D}" type="slidenum">
              <a:rPr lang="en-US" smtClean="0"/>
              <a:t>‹#›</a:t>
            </a:fld>
            <a:endParaRPr lang="en-US"/>
          </a:p>
        </p:txBody>
      </p:sp>
    </p:spTree>
    <p:extLst>
      <p:ext uri="{BB962C8B-B14F-4D97-AF65-F5344CB8AC3E}">
        <p14:creationId xmlns:p14="http://schemas.microsoft.com/office/powerpoint/2010/main" val="2155597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Rebecca Menendez and I are going to present a linked data case study that examines both fully curated search options and access to raw data.</a:t>
            </a:r>
          </a:p>
        </p:txBody>
      </p:sp>
      <p:sp>
        <p:nvSpPr>
          <p:cNvPr id="4" name="Slide Number Placeholder 3"/>
          <p:cNvSpPr>
            <a:spLocks noGrp="1"/>
          </p:cNvSpPr>
          <p:nvPr>
            <p:ph type="sldNum" sz="quarter" idx="5"/>
          </p:nvPr>
        </p:nvSpPr>
        <p:spPr/>
        <p:txBody>
          <a:bodyPr/>
          <a:lstStyle/>
          <a:p>
            <a:fld id="{4150767C-5D81-41CC-BAB6-BB5B2F62DB9D}" type="slidenum">
              <a:rPr lang="en-US" smtClean="0"/>
              <a:t>1</a:t>
            </a:fld>
            <a:endParaRPr lang="en-US"/>
          </a:p>
        </p:txBody>
      </p:sp>
    </p:spTree>
    <p:extLst>
      <p:ext uri="{BB962C8B-B14F-4D97-AF65-F5344CB8AC3E}">
        <p14:creationId xmlns:p14="http://schemas.microsoft.com/office/powerpoint/2010/main" val="3202622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sz="1200" kern="1200" dirty="0">
                <a:solidFill>
                  <a:schemeClr val="tx1"/>
                </a:solidFill>
                <a:effectLst/>
                <a:latin typeface="+mn-lt"/>
                <a:ea typeface="+mn-ea"/>
                <a:cs typeface="+mn-cs"/>
              </a:rPr>
              <a:t>In our Collections Online website, the pass-through has been implemented: </a:t>
            </a:r>
          </a:p>
          <a:p>
            <a:r>
              <a:rPr lang="en-US" sz="1200" kern="1200" dirty="0">
                <a:solidFill>
                  <a:schemeClr val="tx1"/>
                </a:solidFill>
                <a:effectLst/>
                <a:latin typeface="+mn-lt"/>
                <a:ea typeface="+mn-ea"/>
                <a:cs typeface="+mn-cs"/>
              </a:rPr>
              <a:t>users will see data pulled from the library record for the West-Fever publication, and data pulled from the collections management system for the linked object records. </a:t>
            </a:r>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10</a:t>
            </a:fld>
            <a:endParaRPr lang="en-US"/>
          </a:p>
        </p:txBody>
      </p:sp>
    </p:spTree>
    <p:extLst>
      <p:ext uri="{BB962C8B-B14F-4D97-AF65-F5344CB8AC3E}">
        <p14:creationId xmlns:p14="http://schemas.microsoft.com/office/powerpoint/2010/main" val="1739598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 / Cheryl</a:t>
            </a:r>
          </a:p>
          <a:p>
            <a:r>
              <a:rPr lang="en-US" sz="1200" kern="1200" dirty="0">
                <a:solidFill>
                  <a:schemeClr val="tx1"/>
                </a:solidFill>
                <a:effectLst/>
                <a:latin typeface="+mn-lt"/>
                <a:ea typeface="+mn-ea"/>
                <a:cs typeface="+mn-cs"/>
              </a:rPr>
              <a:t>And again from the object record view, you can see the title/author pulling in from the library database. </a:t>
            </a:r>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11</a:t>
            </a:fld>
            <a:endParaRPr lang="en-US"/>
          </a:p>
        </p:txBody>
      </p:sp>
    </p:spTree>
    <p:extLst>
      <p:ext uri="{BB962C8B-B14F-4D97-AF65-F5344CB8AC3E}">
        <p14:creationId xmlns:p14="http://schemas.microsoft.com/office/powerpoint/2010/main" val="301939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
Poll Title: Does your institution track the publications in which your reproductions appear?
https://www.polleverywhere.com/multiple_choice_polls/mn5Yw6LFLFVnFQ67e7Gse</a:t>
            </a:r>
          </a:p>
        </p:txBody>
      </p:sp>
      <p:sp>
        <p:nvSpPr>
          <p:cNvPr id="4" name="Slide Number Placeholder 3"/>
          <p:cNvSpPr>
            <a:spLocks noGrp="1"/>
          </p:cNvSpPr>
          <p:nvPr>
            <p:ph type="sldNum" sz="quarter" idx="5"/>
          </p:nvPr>
        </p:nvSpPr>
        <p:spPr/>
        <p:txBody>
          <a:bodyPr/>
          <a:lstStyle/>
          <a:p>
            <a:fld id="{4150767C-5D81-41CC-BAB6-BB5B2F62DB9D}" type="slidenum">
              <a:rPr lang="en-US" smtClean="0"/>
              <a:t>12</a:t>
            </a:fld>
            <a:endParaRPr lang="en-US"/>
          </a:p>
        </p:txBody>
      </p:sp>
      <p:sp>
        <p:nvSpPr>
          <p:cNvPr id="5" name="TextBox 4">
            <a:extLst>
              <a:ext uri="{FF2B5EF4-FFF2-40B4-BE49-F238E27FC236}">
                <a16:creationId xmlns:a16="http://schemas.microsoft.com/office/drawing/2014/main" id="{8AEF1617-4838-4158-9AAB-6E19C9303A7F}"/>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09050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This is another object record, this one for the painting “American Progress,” which has appeared in 58 (and counting) publications.</a:t>
            </a:r>
          </a:p>
        </p:txBody>
      </p:sp>
      <p:sp>
        <p:nvSpPr>
          <p:cNvPr id="4" name="Slide Number Placeholder 3"/>
          <p:cNvSpPr>
            <a:spLocks noGrp="1"/>
          </p:cNvSpPr>
          <p:nvPr>
            <p:ph type="sldNum" sz="quarter" idx="5"/>
          </p:nvPr>
        </p:nvSpPr>
        <p:spPr/>
        <p:txBody>
          <a:bodyPr/>
          <a:lstStyle/>
          <a:p>
            <a:fld id="{4150767C-5D81-41CC-BAB6-BB5B2F62DB9D}" type="slidenum">
              <a:rPr lang="en-US" smtClean="0"/>
              <a:t>13</a:t>
            </a:fld>
            <a:endParaRPr lang="en-US"/>
          </a:p>
        </p:txBody>
      </p:sp>
    </p:spTree>
    <p:extLst>
      <p:ext uri="{BB962C8B-B14F-4D97-AF65-F5344CB8AC3E}">
        <p14:creationId xmlns:p14="http://schemas.microsoft.com/office/powerpoint/2010/main" val="85425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And here is the Collections Online record for the object, linked to the many, many library records for the publications in which it is reproduced. </a:t>
            </a:r>
          </a:p>
        </p:txBody>
      </p:sp>
      <p:sp>
        <p:nvSpPr>
          <p:cNvPr id="4" name="Slide Number Placeholder 3"/>
          <p:cNvSpPr>
            <a:spLocks noGrp="1"/>
          </p:cNvSpPr>
          <p:nvPr>
            <p:ph type="sldNum" sz="quarter" idx="5"/>
          </p:nvPr>
        </p:nvSpPr>
        <p:spPr/>
        <p:txBody>
          <a:bodyPr/>
          <a:lstStyle/>
          <a:p>
            <a:fld id="{4150767C-5D81-41CC-BAB6-BB5B2F62DB9D}" type="slidenum">
              <a:rPr lang="en-US" smtClean="0"/>
              <a:t>14</a:t>
            </a:fld>
            <a:endParaRPr lang="en-US"/>
          </a:p>
        </p:txBody>
      </p:sp>
    </p:spTree>
    <p:extLst>
      <p:ext uri="{BB962C8B-B14F-4D97-AF65-F5344CB8AC3E}">
        <p14:creationId xmlns:p14="http://schemas.microsoft.com/office/powerpoint/2010/main" val="341579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Linking these records began to reveal interesting patterns that could be discerned by evaluating the metadata about these objects and publications. For example, are there patterns with regard to date, country of publication, or subject focus of the publications, all data points that already exist. While the painting “Mountain of the Holy Cross” is reproduced mainly in art publications, it also appears in works on Natural Science, Architecture, and a picture framing magazine.</a:t>
            </a:r>
          </a:p>
        </p:txBody>
      </p:sp>
      <p:sp>
        <p:nvSpPr>
          <p:cNvPr id="4" name="Slide Number Placeholder 3"/>
          <p:cNvSpPr>
            <a:spLocks noGrp="1"/>
          </p:cNvSpPr>
          <p:nvPr>
            <p:ph type="sldNum" sz="quarter" idx="5"/>
          </p:nvPr>
        </p:nvSpPr>
        <p:spPr/>
        <p:txBody>
          <a:bodyPr/>
          <a:lstStyle/>
          <a:p>
            <a:fld id="{4150767C-5D81-41CC-BAB6-BB5B2F62DB9D}" type="slidenum">
              <a:rPr lang="en-US" smtClean="0"/>
              <a:t>15</a:t>
            </a:fld>
            <a:endParaRPr lang="en-US"/>
          </a:p>
        </p:txBody>
      </p:sp>
    </p:spTree>
    <p:extLst>
      <p:ext uri="{BB962C8B-B14F-4D97-AF65-F5344CB8AC3E}">
        <p14:creationId xmlns:p14="http://schemas.microsoft.com/office/powerpoint/2010/main" val="275518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Kicking Bear’s ledger drawing of the Battle of Little Big Horn appears in works about Little Big Horn, works about the American West, works about Native American Artists, and works on historical thinking. Again, various data points already exist in the metadata.</a:t>
            </a:r>
          </a:p>
        </p:txBody>
      </p:sp>
      <p:sp>
        <p:nvSpPr>
          <p:cNvPr id="4" name="Slide Number Placeholder 3"/>
          <p:cNvSpPr>
            <a:spLocks noGrp="1"/>
          </p:cNvSpPr>
          <p:nvPr>
            <p:ph type="sldNum" sz="quarter" idx="5"/>
          </p:nvPr>
        </p:nvSpPr>
        <p:spPr/>
        <p:txBody>
          <a:bodyPr/>
          <a:lstStyle/>
          <a:p>
            <a:fld id="{4150767C-5D81-41CC-BAB6-BB5B2F62DB9D}" type="slidenum">
              <a:rPr lang="en-US" smtClean="0"/>
              <a:t>16</a:t>
            </a:fld>
            <a:endParaRPr lang="en-US"/>
          </a:p>
        </p:txBody>
      </p:sp>
    </p:spTree>
    <p:extLst>
      <p:ext uri="{BB962C8B-B14F-4D97-AF65-F5344CB8AC3E}">
        <p14:creationId xmlns:p14="http://schemas.microsoft.com/office/powerpoint/2010/main" val="1782647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So why not make the relevant metadata available for researchers to analyze. We uploaded files GITHUB.</a:t>
            </a:r>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17</a:t>
            </a:fld>
            <a:endParaRPr lang="en-US"/>
          </a:p>
        </p:txBody>
      </p:sp>
    </p:spTree>
    <p:extLst>
      <p:ext uri="{BB962C8B-B14F-4D97-AF65-F5344CB8AC3E}">
        <p14:creationId xmlns:p14="http://schemas.microsoft.com/office/powerpoint/2010/main" val="33383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excel file loaded onto GITHUB, freely accessible for anyone to download.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of thinking of Collections as Data, while it came about due to the desire to repurpose edited metadata, was jumpstarted by the Autry’s participation in the American Art Collaborative Project. </a:t>
            </a:r>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18</a:t>
            </a:fld>
            <a:endParaRPr lang="en-US"/>
          </a:p>
        </p:txBody>
      </p:sp>
    </p:spTree>
    <p:extLst>
      <p:ext uri="{BB962C8B-B14F-4D97-AF65-F5344CB8AC3E}">
        <p14:creationId xmlns:p14="http://schemas.microsoft.com/office/powerpoint/2010/main" val="3363796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membership in the American Art Collaborative, as Cheryl mentioned, pushed us to enter the world of collections as raw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goals of the AAC include creating a diverse critical mass of Linked Open Data on the Web on the subject of American art and simplifying access to digital information across museum collections, to promote creative reuse of data on American art.  AAC members converted data from various formats to </a:t>
            </a:r>
            <a:r>
              <a:rPr lang="en-US" sz="1200" kern="1200" dirty="0" err="1">
                <a:solidFill>
                  <a:schemeClr val="tx1"/>
                </a:solidFill>
                <a:effectLst/>
                <a:latin typeface="+mn-lt"/>
                <a:ea typeface="+mn-ea"/>
                <a:cs typeface="+mn-cs"/>
              </a:rPr>
              <a:t>rdf</a:t>
            </a:r>
            <a:r>
              <a:rPr lang="en-US" sz="1200" kern="1200" dirty="0">
                <a:solidFill>
                  <a:schemeClr val="tx1"/>
                </a:solidFill>
                <a:effectLst/>
                <a:latin typeface="+mn-lt"/>
                <a:ea typeface="+mn-ea"/>
                <a:cs typeface="+mn-cs"/>
              </a:rPr>
              <a:t> and developed a demo "browser" app to show the potential that a mass of linked open data could have.</a:t>
            </a:r>
          </a:p>
        </p:txBody>
      </p:sp>
      <p:sp>
        <p:nvSpPr>
          <p:cNvPr id="4" name="Slide Number Placeholder 3"/>
          <p:cNvSpPr>
            <a:spLocks noGrp="1"/>
          </p:cNvSpPr>
          <p:nvPr>
            <p:ph type="sldNum" sz="quarter" idx="5"/>
          </p:nvPr>
        </p:nvSpPr>
        <p:spPr/>
        <p:txBody>
          <a:bodyPr/>
          <a:lstStyle/>
          <a:p>
            <a:fld id="{4150767C-5D81-41CC-BAB6-BB5B2F62DB9D}" type="slidenum">
              <a:rPr lang="en-US" smtClean="0"/>
              <a:t>19</a:t>
            </a:fld>
            <a:endParaRPr lang="en-US"/>
          </a:p>
        </p:txBody>
      </p:sp>
    </p:spTree>
    <p:extLst>
      <p:ext uri="{BB962C8B-B14F-4D97-AF65-F5344CB8AC3E}">
        <p14:creationId xmlns:p14="http://schemas.microsoft.com/office/powerpoint/2010/main" val="84124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Poll Title: Which Harry Potter house are you?
https://www.polleverywhere.com/multiple_choice_polls/BHdgFafyD51Y8AHObKa6f</a:t>
            </a:r>
          </a:p>
          <a:p>
            <a:pPr algn="l"/>
            <a:br>
              <a:rPr lang="en-US" dirty="0"/>
            </a:br>
            <a:r>
              <a:rPr lang="en-US" dirty="0"/>
              <a:t>Cheryl: Linked Data and Collections: Exploring the Possibilities. </a:t>
            </a:r>
            <a:r>
              <a:rPr lang="en-US" sz="1200" dirty="0">
                <a:solidFill>
                  <a:srgbClr val="414141"/>
                </a:solidFill>
              </a:rPr>
              <a:t>Initially an effort to repurpose edited metadata for publishing online, and to document the impact of the museum’s collections beyond its walls, this linked data project, utilizing multiple databases, has evolved over the years into one that has created new avenues for digital humanities research. </a:t>
            </a:r>
          </a:p>
          <a:p>
            <a:pPr algn="l"/>
            <a:r>
              <a:rPr lang="en-US" sz="1200" dirty="0">
                <a:solidFill>
                  <a:srgbClr val="414141"/>
                </a:solidFill>
              </a:rPr>
              <a:t>This implementation of linked data enables a new appreciation for how collection items are used in current research, and how researchers are interpreting art, material culture, and historical images.</a:t>
            </a:r>
          </a:p>
          <a:p>
            <a:pPr algn="l"/>
            <a:r>
              <a:rPr lang="en-US" sz="1200" dirty="0">
                <a:solidFill>
                  <a:srgbClr val="414141"/>
                </a:solidFill>
              </a:rPr>
              <a:t>Also, by providing datasets in .</a:t>
            </a:r>
            <a:r>
              <a:rPr lang="en-US" sz="1200" dirty="0" err="1">
                <a:solidFill>
                  <a:srgbClr val="414141"/>
                </a:solidFill>
              </a:rPr>
              <a:t>rdf</a:t>
            </a:r>
            <a:r>
              <a:rPr lang="en-US" sz="1200" dirty="0">
                <a:solidFill>
                  <a:srgbClr val="414141"/>
                </a:solidFill>
              </a:rPr>
              <a:t>, .xlsx, .csv and .json formats, we offer researchers the opportunity to draw upon computational means to ask and answer questions and look for patterns.</a:t>
            </a:r>
            <a:endParaRPr lang="en-US" sz="1050" dirty="0"/>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2</a:t>
            </a:fld>
            <a:endParaRPr lang="en-US"/>
          </a:p>
        </p:txBody>
      </p:sp>
      <p:sp>
        <p:nvSpPr>
          <p:cNvPr id="5" name="TextBox 4">
            <a:extLst>
              <a:ext uri="{FF2B5EF4-FFF2-40B4-BE49-F238E27FC236}">
                <a16:creationId xmlns:a16="http://schemas.microsoft.com/office/drawing/2014/main" id="{9F54A961-EC21-4379-8FE4-50D18147906B}"/>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76970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dirty="0"/>
              <a:t>Here you can see paintings by Thomas Moran appearing together, because each record includes the ULAN identifier for Thomas Moran.</a:t>
            </a:r>
          </a:p>
        </p:txBody>
      </p:sp>
      <p:sp>
        <p:nvSpPr>
          <p:cNvPr id="4" name="Slide Number Placeholder 3"/>
          <p:cNvSpPr>
            <a:spLocks noGrp="1"/>
          </p:cNvSpPr>
          <p:nvPr>
            <p:ph type="sldNum" sz="quarter" idx="5"/>
          </p:nvPr>
        </p:nvSpPr>
        <p:spPr/>
        <p:txBody>
          <a:bodyPr/>
          <a:lstStyle/>
          <a:p>
            <a:fld id="{4150767C-5D81-41CC-BAB6-BB5B2F62DB9D}" type="slidenum">
              <a:rPr lang="en-US" smtClean="0"/>
              <a:t>20</a:t>
            </a:fld>
            <a:endParaRPr lang="en-US"/>
          </a:p>
        </p:txBody>
      </p:sp>
    </p:spTree>
    <p:extLst>
      <p:ext uri="{BB962C8B-B14F-4D97-AF65-F5344CB8AC3E}">
        <p14:creationId xmlns:p14="http://schemas.microsoft.com/office/powerpoint/2010/main" val="1470005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p:txBody>
      </p:sp>
      <p:sp>
        <p:nvSpPr>
          <p:cNvPr id="4" name="Slide Number Placeholder 3"/>
          <p:cNvSpPr>
            <a:spLocks noGrp="1"/>
          </p:cNvSpPr>
          <p:nvPr>
            <p:ph type="sldNum" sz="quarter" idx="5"/>
          </p:nvPr>
        </p:nvSpPr>
        <p:spPr/>
        <p:txBody>
          <a:bodyPr/>
          <a:lstStyle/>
          <a:p>
            <a:fld id="{4150767C-5D81-41CC-BAB6-BB5B2F62DB9D}" type="slidenum">
              <a:rPr lang="en-US" smtClean="0"/>
              <a:t>21</a:t>
            </a:fld>
            <a:endParaRPr lang="en-US"/>
          </a:p>
        </p:txBody>
      </p:sp>
    </p:spTree>
    <p:extLst>
      <p:ext uri="{BB962C8B-B14F-4D97-AF65-F5344CB8AC3E}">
        <p14:creationId xmlns:p14="http://schemas.microsoft.com/office/powerpoint/2010/main" val="2269875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22</a:t>
            </a:fld>
            <a:endParaRPr lang="en-US"/>
          </a:p>
        </p:txBody>
      </p:sp>
    </p:spTree>
    <p:extLst>
      <p:ext uri="{BB962C8B-B14F-4D97-AF65-F5344CB8AC3E}">
        <p14:creationId xmlns:p14="http://schemas.microsoft.com/office/powerpoint/2010/main" val="136275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Looking to the future, linked data will allow a far more seamless linking of an Uniform Resource Identifier for the object to an Uniform Resource Identifier for the publication.</a:t>
            </a:r>
          </a:p>
        </p:txBody>
      </p:sp>
      <p:sp>
        <p:nvSpPr>
          <p:cNvPr id="4" name="Slide Number Placeholder 3"/>
          <p:cNvSpPr>
            <a:spLocks noGrp="1"/>
          </p:cNvSpPr>
          <p:nvPr>
            <p:ph type="sldNum" sz="quarter" idx="5"/>
          </p:nvPr>
        </p:nvSpPr>
        <p:spPr/>
        <p:txBody>
          <a:bodyPr/>
          <a:lstStyle/>
          <a:p>
            <a:fld id="{4150767C-5D81-41CC-BAB6-BB5B2F62DB9D}" type="slidenum">
              <a:rPr lang="en-US" smtClean="0"/>
              <a:t>23</a:t>
            </a:fld>
            <a:endParaRPr lang="en-US"/>
          </a:p>
        </p:txBody>
      </p:sp>
    </p:spTree>
    <p:extLst>
      <p:ext uri="{BB962C8B-B14F-4D97-AF65-F5344CB8AC3E}">
        <p14:creationId xmlns:p14="http://schemas.microsoft.com/office/powerpoint/2010/main" val="3957740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Persistent links to the publications could replace lengthy notes.</a:t>
            </a:r>
          </a:p>
        </p:txBody>
      </p:sp>
      <p:sp>
        <p:nvSpPr>
          <p:cNvPr id="4" name="Slide Number Placeholder 3"/>
          <p:cNvSpPr>
            <a:spLocks noGrp="1"/>
          </p:cNvSpPr>
          <p:nvPr>
            <p:ph type="sldNum" sz="quarter" idx="5"/>
          </p:nvPr>
        </p:nvSpPr>
        <p:spPr/>
        <p:txBody>
          <a:bodyPr/>
          <a:lstStyle/>
          <a:p>
            <a:fld id="{4150767C-5D81-41CC-BAB6-BB5B2F62DB9D}" type="slidenum">
              <a:rPr lang="en-US" smtClean="0"/>
              <a:t>24</a:t>
            </a:fld>
            <a:endParaRPr lang="en-US"/>
          </a:p>
        </p:txBody>
      </p:sp>
    </p:spTree>
    <p:extLst>
      <p:ext uri="{BB962C8B-B14F-4D97-AF65-F5344CB8AC3E}">
        <p14:creationId xmlns:p14="http://schemas.microsoft.com/office/powerpoint/2010/main" val="3531146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Similarly, we might encourage publishers to embed persistent Uniform Resource Identifiers in </a:t>
            </a:r>
            <a:r>
              <a:rPr lang="en-US" dirty="0" err="1"/>
              <a:t>ebooks</a:t>
            </a:r>
            <a:r>
              <a:rPr lang="en-US" dirty="0"/>
              <a:t>, offering a link back to the institution’s record for the objects or images.</a:t>
            </a:r>
          </a:p>
        </p:txBody>
      </p:sp>
      <p:sp>
        <p:nvSpPr>
          <p:cNvPr id="4" name="Slide Number Placeholder 3"/>
          <p:cNvSpPr>
            <a:spLocks noGrp="1"/>
          </p:cNvSpPr>
          <p:nvPr>
            <p:ph type="sldNum" sz="quarter" idx="5"/>
          </p:nvPr>
        </p:nvSpPr>
        <p:spPr/>
        <p:txBody>
          <a:bodyPr/>
          <a:lstStyle/>
          <a:p>
            <a:fld id="{4150767C-5D81-41CC-BAB6-BB5B2F62DB9D}" type="slidenum">
              <a:rPr lang="en-US" smtClean="0"/>
              <a:t>25</a:t>
            </a:fld>
            <a:endParaRPr lang="en-US"/>
          </a:p>
        </p:txBody>
      </p:sp>
    </p:spTree>
    <p:extLst>
      <p:ext uri="{BB962C8B-B14F-4D97-AF65-F5344CB8AC3E}">
        <p14:creationId xmlns:p14="http://schemas.microsoft.com/office/powerpoint/2010/main" val="228292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This publication includes a reproduction from the Autry Museum Braun Research Library Collections.</a:t>
            </a:r>
          </a:p>
        </p:txBody>
      </p:sp>
      <p:sp>
        <p:nvSpPr>
          <p:cNvPr id="4" name="Slide Number Placeholder 3"/>
          <p:cNvSpPr>
            <a:spLocks noGrp="1"/>
          </p:cNvSpPr>
          <p:nvPr>
            <p:ph type="sldNum" sz="quarter" idx="5"/>
          </p:nvPr>
        </p:nvSpPr>
        <p:spPr/>
        <p:txBody>
          <a:bodyPr/>
          <a:lstStyle/>
          <a:p>
            <a:fld id="{4150767C-5D81-41CC-BAB6-BB5B2F62DB9D}" type="slidenum">
              <a:rPr lang="en-US" smtClean="0"/>
              <a:t>26</a:t>
            </a:fld>
            <a:endParaRPr lang="en-US"/>
          </a:p>
        </p:txBody>
      </p:sp>
    </p:spTree>
    <p:extLst>
      <p:ext uri="{BB962C8B-B14F-4D97-AF65-F5344CB8AC3E}">
        <p14:creationId xmlns:p14="http://schemas.microsoft.com/office/powerpoint/2010/main" val="1545471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Here it is presented with the author’s “interpretation” of the photograph. An embedded link to the Autry’s Collections Online site </a:t>
            </a:r>
          </a:p>
        </p:txBody>
      </p:sp>
      <p:sp>
        <p:nvSpPr>
          <p:cNvPr id="4" name="Slide Number Placeholder 3"/>
          <p:cNvSpPr>
            <a:spLocks noGrp="1"/>
          </p:cNvSpPr>
          <p:nvPr>
            <p:ph type="sldNum" sz="quarter" idx="5"/>
          </p:nvPr>
        </p:nvSpPr>
        <p:spPr/>
        <p:txBody>
          <a:bodyPr/>
          <a:lstStyle/>
          <a:p>
            <a:fld id="{4150767C-5D81-41CC-BAB6-BB5B2F62DB9D}" type="slidenum">
              <a:rPr lang="en-US" smtClean="0"/>
              <a:t>27</a:t>
            </a:fld>
            <a:endParaRPr lang="en-US"/>
          </a:p>
        </p:txBody>
      </p:sp>
    </p:spTree>
    <p:extLst>
      <p:ext uri="{BB962C8B-B14F-4D97-AF65-F5344CB8AC3E}">
        <p14:creationId xmlns:p14="http://schemas.microsoft.com/office/powerpoint/2010/main" val="248240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Could present an alternative view or interpretation of the image. Note: FYI the yellow squares indicate this record is available at researcher level on, access that requires an assigned login and password. Records are at this level mainly due to the metadata not yet being cleaned or reviewed. The Autry has a third level of access for cultural sensitive items, which might be accessible only by approved tribal members. Any records linked from </a:t>
            </a:r>
            <a:r>
              <a:rPr lang="en-US" dirty="0" err="1"/>
              <a:t>ebooks</a:t>
            </a:r>
            <a:r>
              <a:rPr lang="en-US" dirty="0"/>
              <a:t> would be fully accessible.</a:t>
            </a:r>
          </a:p>
        </p:txBody>
      </p:sp>
      <p:sp>
        <p:nvSpPr>
          <p:cNvPr id="4" name="Slide Number Placeholder 3"/>
          <p:cNvSpPr>
            <a:spLocks noGrp="1"/>
          </p:cNvSpPr>
          <p:nvPr>
            <p:ph type="sldNum" sz="quarter" idx="5"/>
          </p:nvPr>
        </p:nvSpPr>
        <p:spPr/>
        <p:txBody>
          <a:bodyPr/>
          <a:lstStyle/>
          <a:p>
            <a:fld id="{4150767C-5D81-41CC-BAB6-BB5B2F62DB9D}" type="slidenum">
              <a:rPr lang="en-US" smtClean="0"/>
              <a:t>28</a:t>
            </a:fld>
            <a:endParaRPr lang="en-US"/>
          </a:p>
        </p:txBody>
      </p:sp>
    </p:spTree>
    <p:extLst>
      <p:ext uri="{BB962C8B-B14F-4D97-AF65-F5344CB8AC3E}">
        <p14:creationId xmlns:p14="http://schemas.microsoft.com/office/powerpoint/2010/main" val="289406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a:p>
            <a:r>
              <a:rPr lang="en-US" dirty="0"/>
              <a:t>The e-book edition of Gall: Lakota War Chief already includes hyperlinks to images within the e-book. A link could be added to the “Kicking Bear’s” entry.</a:t>
            </a:r>
          </a:p>
        </p:txBody>
      </p:sp>
      <p:sp>
        <p:nvSpPr>
          <p:cNvPr id="4" name="Slide Number Placeholder 3"/>
          <p:cNvSpPr>
            <a:spLocks noGrp="1"/>
          </p:cNvSpPr>
          <p:nvPr>
            <p:ph type="sldNum" sz="quarter" idx="5"/>
          </p:nvPr>
        </p:nvSpPr>
        <p:spPr/>
        <p:txBody>
          <a:bodyPr/>
          <a:lstStyle/>
          <a:p>
            <a:fld id="{4150767C-5D81-41CC-BAB6-BB5B2F62DB9D}" type="slidenum">
              <a:rPr lang="en-US" smtClean="0"/>
              <a:t>29</a:t>
            </a:fld>
            <a:endParaRPr lang="en-US"/>
          </a:p>
        </p:txBody>
      </p:sp>
    </p:spTree>
    <p:extLst>
      <p:ext uri="{BB962C8B-B14F-4D97-AF65-F5344CB8AC3E}">
        <p14:creationId xmlns:p14="http://schemas.microsoft.com/office/powerpoint/2010/main" val="369072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Cheryl: Linked Data and Collections: Exploring the Possibilities. </a:t>
            </a:r>
            <a:r>
              <a:rPr lang="en-US" sz="1200" dirty="0">
                <a:solidFill>
                  <a:srgbClr val="414141"/>
                </a:solidFill>
              </a:rPr>
              <a:t>Initially an effort to repurpose edited metadata for publishing online, and to document the impact of the museum’s collections beyond its walls, this linked data project, utilizing multiple databases, has evolved over the years into one that has created new avenues for digital humanities research. </a:t>
            </a:r>
          </a:p>
          <a:p>
            <a:pPr algn="l"/>
            <a:r>
              <a:rPr lang="en-US" sz="1200" dirty="0">
                <a:solidFill>
                  <a:srgbClr val="414141"/>
                </a:solidFill>
              </a:rPr>
              <a:t>This implementation of linked data enables a new appreciation for how collection items are used in current research, and how researchers are interpreting art, material culture, and historical images.</a:t>
            </a:r>
          </a:p>
          <a:p>
            <a:pPr algn="l"/>
            <a:r>
              <a:rPr lang="en-US" sz="1200" dirty="0">
                <a:solidFill>
                  <a:srgbClr val="414141"/>
                </a:solidFill>
              </a:rPr>
              <a:t>Also, by providing datasets in .</a:t>
            </a:r>
            <a:r>
              <a:rPr lang="en-US" sz="1200" dirty="0" err="1">
                <a:solidFill>
                  <a:srgbClr val="414141"/>
                </a:solidFill>
              </a:rPr>
              <a:t>rdf</a:t>
            </a:r>
            <a:r>
              <a:rPr lang="en-US" sz="1200" dirty="0">
                <a:solidFill>
                  <a:srgbClr val="414141"/>
                </a:solidFill>
              </a:rPr>
              <a:t>, .xlsx, .csv and .json formats, we offer researchers the opportunity to draw upon computational means to ask and answer questions and look for patterns.</a:t>
            </a:r>
            <a:endParaRPr lang="en-US" sz="1050" dirty="0"/>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3</a:t>
            </a:fld>
            <a:endParaRPr lang="en-US"/>
          </a:p>
        </p:txBody>
      </p:sp>
    </p:spTree>
    <p:extLst>
      <p:ext uri="{BB962C8B-B14F-4D97-AF65-F5344CB8AC3E}">
        <p14:creationId xmlns:p14="http://schemas.microsoft.com/office/powerpoint/2010/main" val="115033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 Opening the source record in Collections Online.</a:t>
            </a:r>
          </a:p>
        </p:txBody>
      </p:sp>
      <p:sp>
        <p:nvSpPr>
          <p:cNvPr id="4" name="Slide Number Placeholder 3"/>
          <p:cNvSpPr>
            <a:spLocks noGrp="1"/>
          </p:cNvSpPr>
          <p:nvPr>
            <p:ph type="sldNum" sz="quarter" idx="5"/>
          </p:nvPr>
        </p:nvSpPr>
        <p:spPr/>
        <p:txBody>
          <a:bodyPr/>
          <a:lstStyle/>
          <a:p>
            <a:fld id="{4150767C-5D81-41CC-BAB6-BB5B2F62DB9D}" type="slidenum">
              <a:rPr lang="en-US" smtClean="0"/>
              <a:t>30</a:t>
            </a:fld>
            <a:endParaRPr lang="en-US"/>
          </a:p>
        </p:txBody>
      </p:sp>
    </p:spTree>
    <p:extLst>
      <p:ext uri="{BB962C8B-B14F-4D97-AF65-F5344CB8AC3E}">
        <p14:creationId xmlns:p14="http://schemas.microsoft.com/office/powerpoint/2010/main" val="349950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Cheryl:</a:t>
            </a:r>
          </a:p>
        </p:txBody>
      </p:sp>
      <p:sp>
        <p:nvSpPr>
          <p:cNvPr id="4" name="Slide Number Placeholder 3"/>
          <p:cNvSpPr>
            <a:spLocks noGrp="1"/>
          </p:cNvSpPr>
          <p:nvPr>
            <p:ph type="sldNum" sz="quarter" idx="5"/>
          </p:nvPr>
        </p:nvSpPr>
        <p:spPr/>
        <p:txBody>
          <a:bodyPr/>
          <a:lstStyle/>
          <a:p>
            <a:fld id="{4150767C-5D81-41CC-BAB6-BB5B2F62DB9D}" type="slidenum">
              <a:rPr lang="en-US" smtClean="0"/>
              <a:t>4</a:t>
            </a:fld>
            <a:endParaRPr lang="en-US"/>
          </a:p>
        </p:txBody>
      </p:sp>
    </p:spTree>
    <p:extLst>
      <p:ext uri="{BB962C8B-B14F-4D97-AF65-F5344CB8AC3E}">
        <p14:creationId xmlns:p14="http://schemas.microsoft.com/office/powerpoint/2010/main" val="1705333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Poll Title: Does your institution use more than one cataloging database?
https://www.polleverywhere.com/multiple_choice_polls/gu6y35nxBZrGs0uwFjKFH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Rebecca:</a:t>
            </a:r>
          </a:p>
          <a:p>
            <a:r>
              <a:rPr lang="en-US" sz="1200" kern="1200" dirty="0">
                <a:solidFill>
                  <a:schemeClr val="tx1"/>
                </a:solidFill>
                <a:effectLst/>
                <a:latin typeface="+mn-lt"/>
                <a:ea typeface="+mn-ea"/>
                <a:cs typeface="+mn-cs"/>
              </a:rPr>
              <a:t>Good afternoon.  </a:t>
            </a:r>
          </a:p>
          <a:p>
            <a:r>
              <a:rPr lang="en-US" sz="1200" kern="1200" dirty="0">
                <a:solidFill>
                  <a:schemeClr val="tx1"/>
                </a:solidFill>
                <a:effectLst/>
                <a:latin typeface="+mn-lt"/>
                <a:ea typeface="+mn-ea"/>
                <a:cs typeface="+mn-cs"/>
              </a:rPr>
              <a:t>I thought I'd start by asking: </a:t>
            </a:r>
          </a:p>
          <a:p>
            <a:r>
              <a:rPr lang="en-US" sz="1200" kern="1200" dirty="0">
                <a:solidFill>
                  <a:schemeClr val="tx1"/>
                </a:solidFill>
                <a:effectLst/>
                <a:latin typeface="+mn-lt"/>
                <a:ea typeface="+mn-ea"/>
                <a:cs typeface="+mn-cs"/>
              </a:rPr>
              <a:t>Does your institution use more than one cataloging database?</a:t>
            </a:r>
          </a:p>
          <a:p>
            <a:r>
              <a:rPr lang="en-US" sz="1200" kern="1200" dirty="0">
                <a:solidFill>
                  <a:schemeClr val="tx1"/>
                </a:solidFill>
                <a:effectLst/>
                <a:latin typeface="+mn-lt"/>
                <a:ea typeface="+mn-ea"/>
                <a:cs typeface="+mn-cs"/>
              </a:rPr>
              <a:t>&lt;Please answer in the poll&gt;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the Autry we're currently at 3 databases, but we have had up to 4.  Today, we're touching on 2 of them, as Cheryl mentioned. In our experience, one </a:t>
            </a:r>
            <a:r>
              <a:rPr lang="en-US" sz="1200" b="1" kern="1200" dirty="0">
                <a:solidFill>
                  <a:schemeClr val="tx1"/>
                </a:solidFill>
                <a:effectLst/>
                <a:latin typeface="+mn-lt"/>
                <a:ea typeface="+mn-ea"/>
                <a:cs typeface="+mn-cs"/>
              </a:rPr>
              <a:t>symptom that has arisen </a:t>
            </a:r>
            <a:r>
              <a:rPr lang="en-US" sz="1200" kern="1200" dirty="0">
                <a:solidFill>
                  <a:schemeClr val="tx1"/>
                </a:solidFill>
                <a:effectLst/>
                <a:latin typeface="+mn-lt"/>
                <a:ea typeface="+mn-ea"/>
                <a:cs typeface="+mn-cs"/>
              </a:rPr>
              <a:t>from using 2 or more databases is that we see more </a:t>
            </a:r>
            <a:r>
              <a:rPr lang="en-US" sz="1200" b="1" kern="1200" dirty="0">
                <a:solidFill>
                  <a:schemeClr val="tx1"/>
                </a:solidFill>
                <a:effectLst/>
                <a:latin typeface="+mn-lt"/>
                <a:ea typeface="+mn-ea"/>
                <a:cs typeface="+mn-cs"/>
              </a:rPr>
              <a:t>duplication of records representing a single item</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&lt;react to user input&gt; Ah, I see most of us indeed use more than one database for cataloging, so you may have experienced this as well. </a:t>
            </a:r>
          </a:p>
          <a:p>
            <a:r>
              <a:rPr lang="en-US" sz="1200" kern="1200" dirty="0">
                <a:solidFill>
                  <a:schemeClr val="tx1"/>
                </a:solidFill>
                <a:effectLst/>
                <a:latin typeface="+mn-lt"/>
                <a:ea typeface="+mn-ea"/>
                <a:cs typeface="+mn-cs"/>
              </a:rPr>
              <a:t>&lt;or&gt; Ah, I see your institutions mostly use a single database, so you may have been spared a lot of the double cataloging.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is our story: We got started with Museum digitization in the early 2000s.  As you may know, museum data isn't inherently clean, as I imagine data for published materials might be.  There isn't always clear </a:t>
            </a:r>
            <a:r>
              <a:rPr lang="en-US" sz="1200" b="1" kern="1200" dirty="0">
                <a:solidFill>
                  <a:schemeClr val="tx1"/>
                </a:solidFill>
                <a:effectLst/>
                <a:latin typeface="+mn-lt"/>
                <a:ea typeface="+mn-ea"/>
                <a:cs typeface="+mn-cs"/>
              </a:rPr>
              <a:t>metadata standards </a:t>
            </a:r>
            <a:r>
              <a:rPr lang="en-US" sz="1200" b="0" kern="1200" dirty="0">
                <a:solidFill>
                  <a:schemeClr val="tx1"/>
                </a:solidFill>
                <a:effectLst/>
                <a:latin typeface="+mn-lt"/>
                <a:ea typeface="+mn-ea"/>
                <a:cs typeface="+mn-cs"/>
              </a:rPr>
              <a:t>OR</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easy-to-use authorities</a:t>
            </a:r>
            <a:r>
              <a:rPr lang="en-US" sz="1200" kern="1200" dirty="0">
                <a:solidFill>
                  <a:schemeClr val="tx1"/>
                </a:solidFill>
                <a:effectLst/>
                <a:latin typeface="+mn-lt"/>
                <a:ea typeface="+mn-ea"/>
                <a:cs typeface="+mn-cs"/>
              </a:rPr>
              <a:t> for data.  Therefore, we must clean the data before publishing it online. </a:t>
            </a:r>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5</a:t>
            </a:fld>
            <a:endParaRPr lang="en-US"/>
          </a:p>
        </p:txBody>
      </p:sp>
      <p:sp>
        <p:nvSpPr>
          <p:cNvPr id="5" name="TextBox 4">
            <a:extLst>
              <a:ext uri="{FF2B5EF4-FFF2-40B4-BE49-F238E27FC236}">
                <a16:creationId xmlns:a16="http://schemas.microsoft.com/office/drawing/2014/main" id="{5619D5C1-C71E-4FF1-8130-ACB8637B1E09}"/>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89346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sz="1200" kern="1200" dirty="0">
                <a:solidFill>
                  <a:schemeClr val="tx1"/>
                </a:solidFill>
                <a:effectLst/>
                <a:latin typeface="+mn-lt"/>
                <a:ea typeface="+mn-ea"/>
                <a:cs typeface="+mn-cs"/>
              </a:rPr>
              <a:t>At the Autry, we used our Collection and Exhibition </a:t>
            </a:r>
            <a:r>
              <a:rPr lang="en-US" sz="1200" b="1" kern="1200" dirty="0">
                <a:solidFill>
                  <a:schemeClr val="tx1"/>
                </a:solidFill>
                <a:effectLst/>
                <a:latin typeface="+mn-lt"/>
                <a:ea typeface="+mn-ea"/>
                <a:cs typeface="+mn-cs"/>
              </a:rPr>
              <a:t>Publications,</a:t>
            </a:r>
            <a:r>
              <a:rPr lang="en-US" sz="1200" kern="1200" dirty="0">
                <a:solidFill>
                  <a:schemeClr val="tx1"/>
                </a:solidFill>
                <a:effectLst/>
                <a:latin typeface="+mn-lt"/>
                <a:ea typeface="+mn-ea"/>
                <a:cs typeface="+mn-cs"/>
              </a:rPr>
              <a:t> with the beautifully edited captions for objects, to guide our updating and cleaning the records for objects.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time, the practice of recording publications in the collections management database became routine, and </a:t>
            </a:r>
          </a:p>
          <a:p>
            <a:r>
              <a:rPr lang="en-US" sz="1200" kern="1200" dirty="0">
                <a:solidFill>
                  <a:schemeClr val="tx1"/>
                </a:solidFill>
                <a:effectLst/>
                <a:latin typeface="+mn-lt"/>
                <a:ea typeface="+mn-ea"/>
                <a:cs typeface="+mn-cs"/>
              </a:rPr>
              <a:t>we found that it had </a:t>
            </a:r>
            <a:r>
              <a:rPr lang="en-US" sz="1200" b="1" kern="1200" dirty="0">
                <a:solidFill>
                  <a:schemeClr val="tx1"/>
                </a:solidFill>
                <a:effectLst/>
                <a:latin typeface="+mn-lt"/>
                <a:ea typeface="+mn-ea"/>
                <a:cs typeface="+mn-cs"/>
              </a:rPr>
              <a:t>led to the creation of a data set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objects to publications and vice versa.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you can see here, we created a publication record for the collection overview publication, West-Fever, and we've linked all the objects reproduced in it.  </a:t>
            </a:r>
          </a:p>
        </p:txBody>
      </p:sp>
      <p:sp>
        <p:nvSpPr>
          <p:cNvPr id="4" name="Slide Number Placeholder 3"/>
          <p:cNvSpPr>
            <a:spLocks noGrp="1"/>
          </p:cNvSpPr>
          <p:nvPr>
            <p:ph type="sldNum" sz="quarter" idx="5"/>
          </p:nvPr>
        </p:nvSpPr>
        <p:spPr/>
        <p:txBody>
          <a:bodyPr/>
          <a:lstStyle/>
          <a:p>
            <a:fld id="{4150767C-5D81-41CC-BAB6-BB5B2F62DB9D}" type="slidenum">
              <a:rPr lang="en-US" smtClean="0"/>
              <a:t>6</a:t>
            </a:fld>
            <a:endParaRPr lang="en-US"/>
          </a:p>
        </p:txBody>
      </p:sp>
    </p:spTree>
    <p:extLst>
      <p:ext uri="{BB962C8B-B14F-4D97-AF65-F5344CB8AC3E}">
        <p14:creationId xmlns:p14="http://schemas.microsoft.com/office/powerpoint/2010/main" val="1384657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sz="1200" kern="1200" dirty="0">
                <a:solidFill>
                  <a:schemeClr val="tx1"/>
                </a:solidFill>
                <a:effectLst/>
                <a:latin typeface="+mn-lt"/>
                <a:ea typeface="+mn-ea"/>
                <a:cs typeface="+mn-cs"/>
              </a:rPr>
              <a:t>We can then click over to see each item pictured in the publication.  </a:t>
            </a:r>
          </a:p>
          <a:p>
            <a:r>
              <a:rPr lang="en-US" sz="1200" kern="1200" dirty="0">
                <a:solidFill>
                  <a:schemeClr val="tx1"/>
                </a:solidFill>
                <a:effectLst/>
                <a:latin typeface="+mn-lt"/>
                <a:ea typeface="+mn-ea"/>
                <a:cs typeface="+mn-cs"/>
              </a:rPr>
              <a:t>In each object record, we can see all the publications that item was reproduced in. This practice works well within just this database…</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however</a:t>
            </a:r>
            <a:r>
              <a:rPr lang="en-US" sz="1200" kern="1200" dirty="0">
                <a:solidFill>
                  <a:schemeClr val="tx1"/>
                </a:solidFill>
                <a:effectLst/>
                <a:latin typeface="+mn-lt"/>
                <a:ea typeface="+mn-ea"/>
                <a:cs typeface="+mn-cs"/>
              </a:rPr>
              <a:t> by creating the publication record in the Mimsy database, we found we now have </a:t>
            </a:r>
            <a:r>
              <a:rPr lang="en-US" sz="1200" b="1" kern="1200" dirty="0">
                <a:solidFill>
                  <a:schemeClr val="tx1"/>
                </a:solidFill>
                <a:effectLst/>
                <a:latin typeface="+mn-lt"/>
                <a:ea typeface="+mn-ea"/>
                <a:cs typeface="+mn-cs"/>
              </a:rPr>
              <a:t>two records for the same publication</a:t>
            </a:r>
            <a:r>
              <a:rPr lang="en-US" sz="1200" kern="1200" dirty="0">
                <a:solidFill>
                  <a:schemeClr val="tx1"/>
                </a:solidFill>
                <a:effectLst/>
                <a:latin typeface="+mn-lt"/>
                <a:ea typeface="+mn-ea"/>
                <a:cs typeface="+mn-cs"/>
              </a:rPr>
              <a:t>.  One in the library database and one in the collections management database.  At first, both records appeared online.  But then we thought the two records appearing for the same publication on the Collections Online website was confusing. </a:t>
            </a:r>
          </a:p>
        </p:txBody>
      </p:sp>
      <p:sp>
        <p:nvSpPr>
          <p:cNvPr id="4" name="Slide Number Placeholder 3"/>
          <p:cNvSpPr>
            <a:spLocks noGrp="1"/>
          </p:cNvSpPr>
          <p:nvPr>
            <p:ph type="sldNum" sz="quarter" idx="5"/>
          </p:nvPr>
        </p:nvSpPr>
        <p:spPr/>
        <p:txBody>
          <a:bodyPr/>
          <a:lstStyle/>
          <a:p>
            <a:fld id="{4150767C-5D81-41CC-BAB6-BB5B2F62DB9D}" type="slidenum">
              <a:rPr lang="en-US" smtClean="0"/>
              <a:t>7</a:t>
            </a:fld>
            <a:endParaRPr lang="en-US"/>
          </a:p>
        </p:txBody>
      </p:sp>
    </p:spTree>
    <p:extLst>
      <p:ext uri="{BB962C8B-B14F-4D97-AF65-F5344CB8AC3E}">
        <p14:creationId xmlns:p14="http://schemas.microsoft.com/office/powerpoint/2010/main" val="255835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sz="1200" kern="1200" dirty="0">
                <a:solidFill>
                  <a:schemeClr val="tx1"/>
                </a:solidFill>
                <a:effectLst/>
                <a:latin typeface="+mn-lt"/>
                <a:ea typeface="+mn-ea"/>
                <a:cs typeface="+mn-cs"/>
              </a:rPr>
              <a:t>We decided to use the right tool for the right job: </a:t>
            </a:r>
          </a:p>
          <a:p>
            <a:r>
              <a:rPr lang="en-US" sz="1200" kern="1200" dirty="0">
                <a:solidFill>
                  <a:schemeClr val="tx1"/>
                </a:solidFill>
                <a:effectLst/>
                <a:latin typeface="+mn-lt"/>
                <a:ea typeface="+mn-ea"/>
                <a:cs typeface="+mn-cs"/>
              </a:rPr>
              <a:t>the library data would be used to display records for publications, and </a:t>
            </a:r>
          </a:p>
          <a:p>
            <a:r>
              <a:rPr lang="en-US" sz="1200" kern="1200" dirty="0">
                <a:solidFill>
                  <a:schemeClr val="tx1"/>
                </a:solidFill>
                <a:effectLst/>
                <a:latin typeface="+mn-lt"/>
                <a:ea typeface="+mn-ea"/>
                <a:cs typeface="+mn-cs"/>
              </a:rPr>
              <a:t>the Mimsy data would be used to display records for objects. </a:t>
            </a:r>
          </a:p>
        </p:txBody>
      </p:sp>
      <p:sp>
        <p:nvSpPr>
          <p:cNvPr id="4" name="Slide Number Placeholder 3"/>
          <p:cNvSpPr>
            <a:spLocks noGrp="1"/>
          </p:cNvSpPr>
          <p:nvPr>
            <p:ph type="sldNum" sz="quarter" idx="5"/>
          </p:nvPr>
        </p:nvSpPr>
        <p:spPr/>
        <p:txBody>
          <a:bodyPr/>
          <a:lstStyle/>
          <a:p>
            <a:fld id="{4150767C-5D81-41CC-BAB6-BB5B2F62DB9D}" type="slidenum">
              <a:rPr lang="en-US" smtClean="0"/>
              <a:t>8</a:t>
            </a:fld>
            <a:endParaRPr lang="en-US"/>
          </a:p>
        </p:txBody>
      </p:sp>
    </p:spTree>
    <p:extLst>
      <p:ext uri="{BB962C8B-B14F-4D97-AF65-F5344CB8AC3E}">
        <p14:creationId xmlns:p14="http://schemas.microsoft.com/office/powerpoint/2010/main" val="2530957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Rebecca</a:t>
            </a:r>
          </a:p>
          <a:p>
            <a:r>
              <a:rPr lang="en-US" sz="1200" kern="1200" dirty="0">
                <a:solidFill>
                  <a:schemeClr val="tx1"/>
                </a:solidFill>
                <a:effectLst/>
                <a:latin typeface="+mn-lt"/>
                <a:ea typeface="+mn-ea"/>
                <a:cs typeface="+mn-cs"/>
              </a:rPr>
              <a:t>We did this by using the publication record in Mimsy as a </a:t>
            </a:r>
            <a:r>
              <a:rPr lang="en-US" sz="1200" b="1" kern="1200" dirty="0">
                <a:solidFill>
                  <a:schemeClr val="tx1"/>
                </a:solidFill>
                <a:effectLst/>
                <a:latin typeface="+mn-lt"/>
                <a:ea typeface="+mn-ea"/>
                <a:cs typeface="+mn-cs"/>
              </a:rPr>
              <a:t>pass-through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entered the OCLC number to </a:t>
            </a:r>
            <a:r>
              <a:rPr lang="en-US" sz="1200" b="1" kern="1200" dirty="0">
                <a:solidFill>
                  <a:schemeClr val="tx1"/>
                </a:solidFill>
                <a:effectLst/>
                <a:latin typeface="+mn-lt"/>
                <a:ea typeface="+mn-ea"/>
                <a:cs typeface="+mn-cs"/>
              </a:rPr>
              <a:t>link to</a:t>
            </a:r>
            <a:r>
              <a:rPr lang="en-US" sz="1200" kern="1200" dirty="0">
                <a:solidFill>
                  <a:schemeClr val="tx1"/>
                </a:solidFill>
                <a:effectLst/>
                <a:latin typeface="+mn-lt"/>
                <a:ea typeface="+mn-ea"/>
                <a:cs typeface="+mn-cs"/>
              </a:rPr>
              <a:t> the MARC record.  We've also added the full URL for the </a:t>
            </a:r>
            <a:r>
              <a:rPr lang="en-US" sz="1200" kern="1200" dirty="0" err="1">
                <a:solidFill>
                  <a:schemeClr val="tx1"/>
                </a:solidFill>
                <a:effectLst/>
                <a:latin typeface="+mn-lt"/>
                <a:ea typeface="+mn-ea"/>
                <a:cs typeface="+mn-cs"/>
              </a:rPr>
              <a:t>WorldCat</a:t>
            </a:r>
            <a:r>
              <a:rPr lang="en-US" sz="1200" kern="1200" dirty="0">
                <a:solidFill>
                  <a:schemeClr val="tx1"/>
                </a:solidFill>
                <a:effectLst/>
                <a:latin typeface="+mn-lt"/>
                <a:ea typeface="+mn-ea"/>
                <a:cs typeface="+mn-cs"/>
              </a:rPr>
              <a:t> record.         </a:t>
            </a:r>
          </a:p>
          <a:p>
            <a:endParaRPr lang="en-US" dirty="0"/>
          </a:p>
        </p:txBody>
      </p:sp>
      <p:sp>
        <p:nvSpPr>
          <p:cNvPr id="4" name="Slide Number Placeholder 3"/>
          <p:cNvSpPr>
            <a:spLocks noGrp="1"/>
          </p:cNvSpPr>
          <p:nvPr>
            <p:ph type="sldNum" sz="quarter" idx="5"/>
          </p:nvPr>
        </p:nvSpPr>
        <p:spPr/>
        <p:txBody>
          <a:bodyPr/>
          <a:lstStyle/>
          <a:p>
            <a:fld id="{4150767C-5D81-41CC-BAB6-BB5B2F62DB9D}" type="slidenum">
              <a:rPr lang="en-US" smtClean="0"/>
              <a:t>9</a:t>
            </a:fld>
            <a:endParaRPr lang="en-US"/>
          </a:p>
        </p:txBody>
      </p:sp>
    </p:spTree>
    <p:extLst>
      <p:ext uri="{BB962C8B-B14F-4D97-AF65-F5344CB8AC3E}">
        <p14:creationId xmlns:p14="http://schemas.microsoft.com/office/powerpoint/2010/main" val="257936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46C792-40A0-6340-AF54-605D12A69D8F}"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374652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46C792-40A0-6340-AF54-605D12A69D8F}"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4010806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46C792-40A0-6340-AF54-605D12A69D8F}"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384791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46C792-40A0-6340-AF54-605D12A69D8F}"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181443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6C792-40A0-6340-AF54-605D12A69D8F}"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3584814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46C792-40A0-6340-AF54-605D12A69D8F}"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423534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46C792-40A0-6340-AF54-605D12A69D8F}" type="datetimeFigureOut">
              <a:rPr lang="en-US" smtClean="0"/>
              <a:t>3/25/2019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215167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46C792-40A0-6340-AF54-605D12A69D8F}" type="datetimeFigureOut">
              <a:rPr lang="en-US" smtClean="0"/>
              <a:t>3/25/2019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80379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6C792-40A0-6340-AF54-605D12A69D8F}" type="datetimeFigureOut">
              <a:rPr lang="en-US" smtClean="0"/>
              <a:t>3/25/2019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24776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6C792-40A0-6340-AF54-605D12A69D8F}"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83135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6C792-40A0-6340-AF54-605D12A69D8F}"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3F1AE-3AFA-7142-8069-885EE3B13BC7}" type="slidenum">
              <a:rPr lang="en-US" smtClean="0"/>
              <a:t>‹#›</a:t>
            </a:fld>
            <a:endParaRPr lang="en-US"/>
          </a:p>
        </p:txBody>
      </p:sp>
    </p:spTree>
    <p:extLst>
      <p:ext uri="{BB962C8B-B14F-4D97-AF65-F5344CB8AC3E}">
        <p14:creationId xmlns:p14="http://schemas.microsoft.com/office/powerpoint/2010/main" val="39776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6C792-40A0-6340-AF54-605D12A69D8F}" type="datetimeFigureOut">
              <a:rPr lang="en-US" smtClean="0"/>
              <a:t>3/25/2019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3F1AE-3AFA-7142-8069-885EE3B13BC7}" type="slidenum">
              <a:rPr lang="en-US" smtClean="0"/>
              <a:t>‹#›</a:t>
            </a:fld>
            <a:endParaRPr lang="en-US"/>
          </a:p>
        </p:txBody>
      </p:sp>
    </p:spTree>
    <p:extLst>
      <p:ext uri="{BB962C8B-B14F-4D97-AF65-F5344CB8AC3E}">
        <p14:creationId xmlns:p14="http://schemas.microsoft.com/office/powerpoint/2010/main" val="4252026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menendez@theautr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cmiller@theautry.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collections.theautry.org/mwebcgi/mweb.exe?request=record;id=ocm38495081;type=106"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collections.theautry.org/mwebcgi/mweb.exe?request=record;id=M49018;type=101"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collections.theautry.org/mwebcgi/mweb.exe?request=record;id=M545330;type=10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collections.theautry.org/mwebcgi/mweb.exe?request=record;id=M551718;type=1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collections.theautry.org/mwebcgi/mweb.exe?request=record;id=M49018;type=10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ithub.com/LA-Autry/Collections-as-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browse.americanartcollaborative.org/object/autry/91.221.49.html"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hyperlink" Target="http://browse.americanartcollaborative.org/actor/ulan/500015257.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collections.theautry.org/mwebcgi/mweb.exe?request=record;id=M551718;type=10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github.com/american-art/autr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www.worldcat.org/oclc/104026859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www.worldcat.org/oclc/73911789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www.sagchip.org/ziibiwing/planyourvisit/pdf/curriculumGuide-v2.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collections.theautry.org/mwebcgi/mweb.exe?request=record;id=M152326;type=10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hyperlink" Target="https://books.google.com/books?id=3_W_uV1UFKMC&amp;printsec=frontcover#v=onepage&amp;q&amp;f=fal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collections.theautry.org/mwebcgi/mweb.exe?request=record;id=M49018;type=101"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blogs.loc.gov/thesignal/2017/08/collections-as-data-and-national-digital-initiatives/" TargetMode="External"/><Relationship Id="rId3" Type="http://schemas.openxmlformats.org/officeDocument/2006/relationships/hyperlink" Target="https://collectionsasdata.github.io/" TargetMode="External"/><Relationship Id="rId7" Type="http://schemas.openxmlformats.org/officeDocument/2006/relationships/hyperlink" Target="http://www.6floors.org/bracket/2018/11/01/thinking-with-linked-data-representing-history/" TargetMode="External"/><Relationship Id="rId12" Type="http://schemas.openxmlformats.org/officeDocument/2006/relationships/hyperlink" Target="https://iswc2017.ai.wu.ac.at/wp-content/uploads/papers/MainProceedings/382.pdf"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zotero.org/groups/2171423/collections_as_data_-_projects_initiatives_readings_tools_datasets" TargetMode="External"/><Relationship Id="rId11" Type="http://schemas.openxmlformats.org/officeDocument/2006/relationships/hyperlink" Target="https://guide.dhcuration.org/" TargetMode="External"/><Relationship Id="rId5" Type="http://schemas.openxmlformats.org/officeDocument/2006/relationships/hyperlink" Target="https://groups.google.com/forum/#!forum/collectionsasdata" TargetMode="External"/><Relationship Id="rId10" Type="http://schemas.openxmlformats.org/officeDocument/2006/relationships/hyperlink" Target="https://datacurationnetwork.org/" TargetMode="External"/><Relationship Id="rId4" Type="http://schemas.openxmlformats.org/officeDocument/2006/relationships/hyperlink" Target="https://github.com/american-art/autry" TargetMode="External"/><Relationship Id="rId9" Type="http://schemas.openxmlformats.org/officeDocument/2006/relationships/hyperlink" Target="https://www.youtube.com/watch?v=ENaPV2XmO9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autry.iii.com/search~S0/?searchtype=o&amp;searcharg=ocm38495081&amp;sortdropdown=-&amp;SORT=D&amp;extended=1&amp;SUBMIT=Search&amp;searchlimits=&amp;searchorigarg=oocm3849508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347402"/>
            <a:ext cx="6029627" cy="1117145"/>
          </a:xfrm>
        </p:spPr>
        <p:txBody>
          <a:bodyPr>
            <a:noAutofit/>
          </a:bodyPr>
          <a:lstStyle/>
          <a:p>
            <a:r>
              <a:rPr lang="en-US" sz="3800" b="1" dirty="0">
                <a:solidFill>
                  <a:srgbClr val="F0691A"/>
                </a:solidFill>
              </a:rPr>
              <a:t>Linked Data and Collections: Exploring the Possibilities</a:t>
            </a:r>
          </a:p>
        </p:txBody>
      </p:sp>
      <p:sp>
        <p:nvSpPr>
          <p:cNvPr id="3" name="Subtitle 2"/>
          <p:cNvSpPr>
            <a:spLocks noGrp="1"/>
          </p:cNvSpPr>
          <p:nvPr>
            <p:ph type="subTitle" idx="1"/>
          </p:nvPr>
        </p:nvSpPr>
        <p:spPr>
          <a:xfrm>
            <a:off x="430194" y="2027831"/>
            <a:ext cx="8190233" cy="4342419"/>
          </a:xfrm>
        </p:spPr>
        <p:txBody>
          <a:bodyPr>
            <a:normAutofit fontScale="62500" lnSpcReduction="20000"/>
          </a:bodyPr>
          <a:lstStyle/>
          <a:p>
            <a:r>
              <a:rPr lang="en-US" b="1" dirty="0">
                <a:solidFill>
                  <a:srgbClr val="F0691A"/>
                </a:solidFill>
                <a:latin typeface="Arial"/>
                <a:cs typeface="Arial"/>
              </a:rPr>
              <a:t>March 27, 2019</a:t>
            </a:r>
          </a:p>
          <a:p>
            <a:r>
              <a:rPr lang="en-US" b="1" dirty="0">
                <a:solidFill>
                  <a:srgbClr val="F0691A"/>
                </a:solidFill>
                <a:latin typeface="Arial"/>
                <a:cs typeface="Arial"/>
              </a:rPr>
              <a:t>ARLIS/NA Conference</a:t>
            </a:r>
          </a:p>
          <a:p>
            <a:pPr algn="l"/>
            <a:endParaRPr lang="en-US" b="1" dirty="0">
              <a:solidFill>
                <a:srgbClr val="F0691A"/>
              </a:solidFill>
              <a:latin typeface="Arial"/>
              <a:cs typeface="Arial"/>
            </a:endParaRPr>
          </a:p>
          <a:p>
            <a:pPr algn="l"/>
            <a:r>
              <a:rPr lang="en-US" b="1" dirty="0">
                <a:solidFill>
                  <a:srgbClr val="F0691A"/>
                </a:solidFill>
                <a:latin typeface="Arial"/>
                <a:cs typeface="Arial"/>
              </a:rPr>
              <a:t>Rebecca Menendez</a:t>
            </a:r>
          </a:p>
          <a:p>
            <a:pPr algn="l"/>
            <a:r>
              <a:rPr lang="en-US" b="1" dirty="0">
                <a:solidFill>
                  <a:srgbClr val="F0691A"/>
                </a:solidFill>
                <a:latin typeface="Arial" panose="020B0604020202020204" pitchFamily="34" charset="0"/>
                <a:cs typeface="Arial" panose="020B0604020202020204" pitchFamily="34" charset="0"/>
              </a:rPr>
              <a:t>Director, Information Services and Technology</a:t>
            </a:r>
          </a:p>
          <a:p>
            <a:pPr algn="l"/>
            <a:r>
              <a:rPr lang="en-US" b="1" dirty="0">
                <a:solidFill>
                  <a:srgbClr val="F0691A"/>
                </a:solidFill>
                <a:latin typeface="Arial" panose="020B0604020202020204" pitchFamily="34" charset="0"/>
                <a:cs typeface="Arial" panose="020B0604020202020204" pitchFamily="34" charset="0"/>
                <a:hlinkClick r:id="rId3"/>
              </a:rPr>
              <a:t>rmenendez@theautry.org</a:t>
            </a:r>
            <a:r>
              <a:rPr lang="en-US" b="1" dirty="0">
                <a:solidFill>
                  <a:srgbClr val="F0691A"/>
                </a:solidFill>
                <a:latin typeface="Arial" panose="020B0604020202020204" pitchFamily="34" charset="0"/>
                <a:cs typeface="Arial" panose="020B0604020202020204" pitchFamily="34" charset="0"/>
              </a:rPr>
              <a:t>	</a:t>
            </a:r>
          </a:p>
          <a:p>
            <a:pPr algn="l"/>
            <a:endParaRPr lang="en-US" b="1" dirty="0">
              <a:solidFill>
                <a:srgbClr val="F0691A"/>
              </a:solidFill>
              <a:latin typeface="Arial" panose="020B0604020202020204" pitchFamily="34" charset="0"/>
              <a:cs typeface="Arial" panose="020B0604020202020204" pitchFamily="34" charset="0"/>
            </a:endParaRPr>
          </a:p>
          <a:p>
            <a:pPr algn="l"/>
            <a:r>
              <a:rPr lang="en-US" b="1" dirty="0">
                <a:solidFill>
                  <a:srgbClr val="F0691A"/>
                </a:solidFill>
                <a:latin typeface="Arial" panose="020B0604020202020204" pitchFamily="34" charset="0"/>
                <a:cs typeface="Arial" panose="020B0604020202020204" pitchFamily="34" charset="0"/>
              </a:rPr>
              <a:t>Cheryl Miller</a:t>
            </a:r>
          </a:p>
          <a:p>
            <a:pPr algn="l"/>
            <a:r>
              <a:rPr lang="en-US" b="1" dirty="0">
                <a:solidFill>
                  <a:srgbClr val="F0691A"/>
                </a:solidFill>
                <a:latin typeface="Arial" panose="020B0604020202020204" pitchFamily="34" charset="0"/>
                <a:cs typeface="Arial" panose="020B0604020202020204" pitchFamily="34" charset="0"/>
              </a:rPr>
              <a:t>Head, Library Metadata and Discovery Services</a:t>
            </a:r>
          </a:p>
          <a:p>
            <a:pPr algn="l"/>
            <a:r>
              <a:rPr lang="en-US" b="1" dirty="0">
                <a:solidFill>
                  <a:srgbClr val="F0691A"/>
                </a:solidFill>
                <a:latin typeface="Arial" panose="020B0604020202020204" pitchFamily="34" charset="0"/>
                <a:cs typeface="Arial" panose="020B0604020202020204" pitchFamily="34" charset="0"/>
                <a:hlinkClick r:id="rId4"/>
              </a:rPr>
              <a:t>cmiller@theautry.org</a:t>
            </a:r>
            <a:endParaRPr lang="en-US" b="1" dirty="0">
              <a:solidFill>
                <a:srgbClr val="F0691A"/>
              </a:solidFill>
              <a:latin typeface="Arial" panose="020B0604020202020204" pitchFamily="34" charset="0"/>
              <a:cs typeface="Arial" panose="020B0604020202020204" pitchFamily="34" charset="0"/>
            </a:endParaRPr>
          </a:p>
          <a:p>
            <a:pPr algn="l"/>
            <a:endParaRPr lang="en-US" sz="1800" dirty="0">
              <a:solidFill>
                <a:srgbClr val="414141"/>
              </a:solidFill>
              <a:latin typeface="Arial"/>
              <a:cs typeface="Arial"/>
            </a:endParaRPr>
          </a:p>
          <a:p>
            <a:pPr algn="l"/>
            <a:endParaRPr lang="en-US" sz="2800" dirty="0">
              <a:solidFill>
                <a:schemeClr val="tx1"/>
              </a:solidFill>
            </a:endParaRPr>
          </a:p>
          <a:p>
            <a:pPr algn="l"/>
            <a:r>
              <a:rPr lang="en-US" sz="2800" b="1" dirty="0">
                <a:solidFill>
                  <a:srgbClr val="F0691A"/>
                </a:solidFill>
              </a:rPr>
              <a:t>Case Study: Exploring the development and future of the Autry Museum’s ongoing project linking art and images with the publications in which their reproductions appear. </a:t>
            </a:r>
          </a:p>
          <a:p>
            <a:pPr algn="l"/>
            <a:endParaRPr lang="en-US" sz="2000" dirty="0"/>
          </a:p>
          <a:p>
            <a:pPr algn="l"/>
            <a:endParaRPr lang="en-US" sz="2000" dirty="0"/>
          </a:p>
          <a:p>
            <a:pPr algn="l"/>
            <a:endParaRPr lang="en-US" sz="2000" dirty="0"/>
          </a:p>
          <a:p>
            <a:pPr algn="l"/>
            <a:endParaRPr lang="en-US" sz="2000" dirty="0"/>
          </a:p>
          <a:p>
            <a:pPr algn="l"/>
            <a:endParaRPr lang="en-US" sz="2000" dirty="0"/>
          </a:p>
        </p:txBody>
      </p:sp>
      <p:pic>
        <p:nvPicPr>
          <p:cNvPr id="4" name="Picture 3" descr="1-1 AMAW ORNG KO CMYK-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951" y="347402"/>
            <a:ext cx="1828800" cy="1326459"/>
          </a:xfrm>
          <a:prstGeom prst="rect">
            <a:avLst/>
          </a:prstGeom>
        </p:spPr>
      </p:pic>
      <p:cxnSp>
        <p:nvCxnSpPr>
          <p:cNvPr id="6" name="Straight Connector 5"/>
          <p:cNvCxnSpPr/>
          <p:nvPr/>
        </p:nvCxnSpPr>
        <p:spPr>
          <a:xfrm>
            <a:off x="2499181" y="347402"/>
            <a:ext cx="0" cy="1326459"/>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2499184" y="1663619"/>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615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E0F7417D-5EF4-401B-8DC0-78B102CB054D}"/>
              </a:ext>
            </a:extLst>
          </p:cNvPr>
          <p:cNvPicPr/>
          <p:nvPr/>
        </p:nvPicPr>
        <p:blipFill rotWithShape="1">
          <a:blip r:embed="rId4"/>
          <a:srcRect l="16730" t="-5419" r="44231" b="5419"/>
          <a:stretch/>
        </p:blipFill>
        <p:spPr>
          <a:xfrm>
            <a:off x="4617718" y="1143000"/>
            <a:ext cx="4462272" cy="5715000"/>
          </a:xfrm>
          <a:prstGeom prst="rect">
            <a:avLst/>
          </a:prstGeom>
        </p:spPr>
      </p:pic>
      <p:pic>
        <p:nvPicPr>
          <p:cNvPr id="9" name="Picture 8">
            <a:hlinkClick r:id="rId5"/>
            <a:extLst>
              <a:ext uri="{FF2B5EF4-FFF2-40B4-BE49-F238E27FC236}">
                <a16:creationId xmlns:a16="http://schemas.microsoft.com/office/drawing/2014/main" id="{65D2506C-A1E6-4792-BC8F-8024B704318D}"/>
              </a:ext>
            </a:extLst>
          </p:cNvPr>
          <p:cNvPicPr/>
          <p:nvPr/>
        </p:nvPicPr>
        <p:blipFill rotWithShape="1">
          <a:blip r:embed="rId6"/>
          <a:srcRect l="18430" r="39743"/>
          <a:stretch/>
        </p:blipFill>
        <p:spPr bwMode="auto">
          <a:xfrm>
            <a:off x="91440" y="1143000"/>
            <a:ext cx="4462272" cy="56235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249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a:extLst>
              <a:ext uri="{FF2B5EF4-FFF2-40B4-BE49-F238E27FC236}">
                <a16:creationId xmlns:a16="http://schemas.microsoft.com/office/drawing/2014/main" id="{5CDA40B4-A1B2-4F1F-90CE-83B7799F6965}"/>
              </a:ext>
            </a:extLst>
          </p:cNvPr>
          <p:cNvPicPr>
            <a:picLocks/>
          </p:cNvPicPr>
          <p:nvPr/>
        </p:nvPicPr>
        <p:blipFill rotWithShape="1">
          <a:blip r:embed="rId5"/>
          <a:srcRect l="18125" r="19251"/>
          <a:stretch/>
        </p:blipFill>
        <p:spPr>
          <a:xfrm>
            <a:off x="91440" y="1143000"/>
            <a:ext cx="4453128" cy="5623560"/>
          </a:xfrm>
          <a:prstGeom prst="rect">
            <a:avLst/>
          </a:prstGeom>
        </p:spPr>
      </p:pic>
      <p:pic>
        <p:nvPicPr>
          <p:cNvPr id="5" name="Picture 4">
            <a:extLst>
              <a:ext uri="{FF2B5EF4-FFF2-40B4-BE49-F238E27FC236}">
                <a16:creationId xmlns:a16="http://schemas.microsoft.com/office/drawing/2014/main" id="{EA55A2AA-5A3C-4548-B989-BB5C88F11510}"/>
              </a:ext>
            </a:extLst>
          </p:cNvPr>
          <p:cNvPicPr>
            <a:picLocks/>
          </p:cNvPicPr>
          <p:nvPr/>
        </p:nvPicPr>
        <p:blipFill rotWithShape="1">
          <a:blip r:embed="rId6"/>
          <a:srcRect l="21178" r="31375"/>
          <a:stretch/>
        </p:blipFill>
        <p:spPr>
          <a:xfrm>
            <a:off x="4633953" y="1143000"/>
            <a:ext cx="4453128" cy="5623560"/>
          </a:xfrm>
          <a:prstGeom prst="rect">
            <a:avLst/>
          </a:prstGeom>
        </p:spPr>
      </p:pic>
    </p:spTree>
    <p:extLst>
      <p:ext uri="{BB962C8B-B14F-4D97-AF65-F5344CB8AC3E}">
        <p14:creationId xmlns:p14="http://schemas.microsoft.com/office/powerpoint/2010/main" val="413210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E2C06-0688-4183-89E9-3B8789D740FB}"/>
              </a:ext>
            </a:extLst>
          </p:cNvPr>
          <p:cNvPicPr>
            <a:picLocks/>
          </p:cNvPicPr>
          <p:nvPr>
            <p:custDataLst>
              <p:tags r:id="rId1"/>
            </p:custDataLst>
          </p:nvPr>
        </p:nvPicPr>
        <p:blipFill>
          <a:blip r:embed="rId4"/>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3600051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4F8D1A8F-1A17-439E-9FA3-BED4EE8BBF82}"/>
              </a:ext>
            </a:extLst>
          </p:cNvPr>
          <p:cNvPicPr>
            <a:picLocks/>
          </p:cNvPicPr>
          <p:nvPr/>
        </p:nvPicPr>
        <p:blipFill rotWithShape="1">
          <a:blip r:embed="rId4"/>
          <a:srcRect b="6400"/>
          <a:stretch/>
        </p:blipFill>
        <p:spPr>
          <a:xfrm>
            <a:off x="91440" y="1143000"/>
            <a:ext cx="8915400" cy="5623560"/>
          </a:xfrm>
          <a:prstGeom prst="rect">
            <a:avLst/>
          </a:prstGeom>
        </p:spPr>
      </p:pic>
    </p:spTree>
    <p:extLst>
      <p:ext uri="{BB962C8B-B14F-4D97-AF65-F5344CB8AC3E}">
        <p14:creationId xmlns:p14="http://schemas.microsoft.com/office/powerpoint/2010/main" val="153642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a:extLst>
              <a:ext uri="{FF2B5EF4-FFF2-40B4-BE49-F238E27FC236}">
                <a16:creationId xmlns:a16="http://schemas.microsoft.com/office/drawing/2014/main" id="{CA9FC754-2B20-4F42-AFEF-4E892D90F83B}"/>
              </a:ext>
            </a:extLst>
          </p:cNvPr>
          <p:cNvPicPr>
            <a:picLocks/>
          </p:cNvPicPr>
          <p:nvPr/>
        </p:nvPicPr>
        <p:blipFill rotWithShape="1">
          <a:blip r:embed="rId5"/>
          <a:srcRect l="15586" t="3161" r="16317"/>
          <a:stretch/>
        </p:blipFill>
        <p:spPr>
          <a:xfrm>
            <a:off x="91439" y="1143000"/>
            <a:ext cx="4453128" cy="5623560"/>
          </a:xfrm>
          <a:prstGeom prst="rect">
            <a:avLst/>
          </a:prstGeom>
        </p:spPr>
      </p:pic>
      <p:pic>
        <p:nvPicPr>
          <p:cNvPr id="5" name="Picture 4">
            <a:extLst>
              <a:ext uri="{FF2B5EF4-FFF2-40B4-BE49-F238E27FC236}">
                <a16:creationId xmlns:a16="http://schemas.microsoft.com/office/drawing/2014/main" id="{86ECED80-EF85-4FEC-AFF0-EC0C51E0B692}"/>
              </a:ext>
            </a:extLst>
          </p:cNvPr>
          <p:cNvPicPr>
            <a:picLocks/>
          </p:cNvPicPr>
          <p:nvPr/>
        </p:nvPicPr>
        <p:blipFill rotWithShape="1">
          <a:blip r:embed="rId6"/>
          <a:srcRect l="23206" r="30125"/>
          <a:stretch/>
        </p:blipFill>
        <p:spPr>
          <a:xfrm>
            <a:off x="4599432" y="1143000"/>
            <a:ext cx="4453128" cy="5623560"/>
          </a:xfrm>
          <a:prstGeom prst="rect">
            <a:avLst/>
          </a:prstGeom>
        </p:spPr>
      </p:pic>
    </p:spTree>
    <p:extLst>
      <p:ext uri="{BB962C8B-B14F-4D97-AF65-F5344CB8AC3E}">
        <p14:creationId xmlns:p14="http://schemas.microsoft.com/office/powerpoint/2010/main" val="253155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5" name="Picture 4">
            <a:hlinkClick r:id="rId4"/>
          </p:cNvPr>
          <p:cNvPicPr>
            <a:picLocks/>
          </p:cNvPicPr>
          <p:nvPr/>
        </p:nvPicPr>
        <p:blipFill rotWithShape="1">
          <a:blip r:embed="rId5"/>
          <a:srcRect l="15513" r="17308"/>
          <a:stretch/>
        </p:blipFill>
        <p:spPr>
          <a:xfrm>
            <a:off x="91440" y="1143000"/>
            <a:ext cx="4453128" cy="5623560"/>
          </a:xfrm>
          <a:prstGeom prst="rect">
            <a:avLst/>
          </a:prstGeom>
        </p:spPr>
      </p:pic>
      <p:pic>
        <p:nvPicPr>
          <p:cNvPr id="7" name="Picture 6">
            <a:extLst>
              <a:ext uri="{FF2B5EF4-FFF2-40B4-BE49-F238E27FC236}">
                <a16:creationId xmlns:a16="http://schemas.microsoft.com/office/drawing/2014/main" id="{E6F9962E-C802-4777-8043-27C788D11A49}"/>
              </a:ext>
            </a:extLst>
          </p:cNvPr>
          <p:cNvPicPr>
            <a:picLocks/>
          </p:cNvPicPr>
          <p:nvPr/>
        </p:nvPicPr>
        <p:blipFill rotWithShape="1">
          <a:blip r:embed="rId6"/>
          <a:srcRect l="15257" r="16282"/>
          <a:stretch/>
        </p:blipFill>
        <p:spPr>
          <a:xfrm>
            <a:off x="4599434" y="1143000"/>
            <a:ext cx="4453128" cy="5623560"/>
          </a:xfrm>
          <a:prstGeom prst="rect">
            <a:avLst/>
          </a:prstGeom>
        </p:spPr>
      </p:pic>
    </p:spTree>
    <p:extLst>
      <p:ext uri="{BB962C8B-B14F-4D97-AF65-F5344CB8AC3E}">
        <p14:creationId xmlns:p14="http://schemas.microsoft.com/office/powerpoint/2010/main" val="115348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a:extLst>
              <a:ext uri="{FF2B5EF4-FFF2-40B4-BE49-F238E27FC236}">
                <a16:creationId xmlns:a16="http://schemas.microsoft.com/office/drawing/2014/main" id="{5CDA40B4-A1B2-4F1F-90CE-83B7799F6965}"/>
              </a:ext>
            </a:extLst>
          </p:cNvPr>
          <p:cNvPicPr>
            <a:picLocks/>
          </p:cNvPicPr>
          <p:nvPr/>
        </p:nvPicPr>
        <p:blipFill rotWithShape="1">
          <a:blip r:embed="rId5"/>
          <a:srcRect l="18125" r="19251"/>
          <a:stretch/>
        </p:blipFill>
        <p:spPr>
          <a:xfrm>
            <a:off x="91440" y="1143000"/>
            <a:ext cx="4453128" cy="5623560"/>
          </a:xfrm>
          <a:prstGeom prst="rect">
            <a:avLst/>
          </a:prstGeom>
        </p:spPr>
      </p:pic>
      <p:pic>
        <p:nvPicPr>
          <p:cNvPr id="5" name="Picture 4">
            <a:extLst>
              <a:ext uri="{FF2B5EF4-FFF2-40B4-BE49-F238E27FC236}">
                <a16:creationId xmlns:a16="http://schemas.microsoft.com/office/drawing/2014/main" id="{EA55A2AA-5A3C-4548-B989-BB5C88F11510}"/>
              </a:ext>
            </a:extLst>
          </p:cNvPr>
          <p:cNvPicPr>
            <a:picLocks/>
          </p:cNvPicPr>
          <p:nvPr/>
        </p:nvPicPr>
        <p:blipFill rotWithShape="1">
          <a:blip r:embed="rId6"/>
          <a:srcRect l="21178" r="31375"/>
          <a:stretch/>
        </p:blipFill>
        <p:spPr>
          <a:xfrm>
            <a:off x="4633953" y="1143000"/>
            <a:ext cx="4453128" cy="5623560"/>
          </a:xfrm>
          <a:prstGeom prst="rect">
            <a:avLst/>
          </a:prstGeom>
        </p:spPr>
      </p:pic>
    </p:spTree>
    <p:extLst>
      <p:ext uri="{BB962C8B-B14F-4D97-AF65-F5344CB8AC3E}">
        <p14:creationId xmlns:p14="http://schemas.microsoft.com/office/powerpoint/2010/main" val="259966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5" name="Picture 4">
            <a:hlinkClick r:id="rId4"/>
            <a:extLst>
              <a:ext uri="{FF2B5EF4-FFF2-40B4-BE49-F238E27FC236}">
                <a16:creationId xmlns:a16="http://schemas.microsoft.com/office/drawing/2014/main" id="{8C391B4B-1599-4C64-9844-7520FDCAEB06}"/>
              </a:ext>
            </a:extLst>
          </p:cNvPr>
          <p:cNvPicPr>
            <a:picLocks/>
          </p:cNvPicPr>
          <p:nvPr/>
        </p:nvPicPr>
        <p:blipFill rotWithShape="1">
          <a:blip r:embed="rId5"/>
          <a:srcRect r="1907"/>
          <a:stretch/>
        </p:blipFill>
        <p:spPr>
          <a:xfrm>
            <a:off x="91440" y="1143000"/>
            <a:ext cx="8915400" cy="5623560"/>
          </a:xfrm>
          <a:prstGeom prst="rect">
            <a:avLst/>
          </a:prstGeom>
        </p:spPr>
      </p:pic>
    </p:spTree>
    <p:extLst>
      <p:ext uri="{BB962C8B-B14F-4D97-AF65-F5344CB8AC3E}">
        <p14:creationId xmlns:p14="http://schemas.microsoft.com/office/powerpoint/2010/main" val="305418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EBDF86CD-4C87-455F-8E86-B1131B28A437}"/>
              </a:ext>
            </a:extLst>
          </p:cNvPr>
          <p:cNvPicPr>
            <a:picLocks/>
          </p:cNvPicPr>
          <p:nvPr/>
        </p:nvPicPr>
        <p:blipFill rotWithShape="1">
          <a:blip r:embed="rId4"/>
          <a:srcRect r="7419" b="4878"/>
          <a:stretch/>
        </p:blipFill>
        <p:spPr>
          <a:xfrm>
            <a:off x="91439" y="1143000"/>
            <a:ext cx="8915400" cy="5623560"/>
          </a:xfrm>
          <a:prstGeom prst="rect">
            <a:avLst/>
          </a:prstGeom>
        </p:spPr>
      </p:pic>
    </p:spTree>
    <p:extLst>
      <p:ext uri="{BB962C8B-B14F-4D97-AF65-F5344CB8AC3E}">
        <p14:creationId xmlns:p14="http://schemas.microsoft.com/office/powerpoint/2010/main" val="142917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p:cNvPicPr>
          <p:nvPr/>
        </p:nvPicPr>
        <p:blipFill rotWithShape="1">
          <a:blip r:embed="rId5"/>
          <a:srcRect r="1749"/>
          <a:stretch/>
        </p:blipFill>
        <p:spPr>
          <a:xfrm>
            <a:off x="91439" y="1143000"/>
            <a:ext cx="8915400" cy="5623560"/>
          </a:xfrm>
          <a:prstGeom prst="rect">
            <a:avLst/>
          </a:prstGeom>
        </p:spPr>
      </p:pic>
    </p:spTree>
    <p:extLst>
      <p:ext uri="{BB962C8B-B14F-4D97-AF65-F5344CB8AC3E}">
        <p14:creationId xmlns:p14="http://schemas.microsoft.com/office/powerpoint/2010/main" val="140753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5DC7F-6C86-4C8C-90CB-AD86DB7DE2D1}"/>
              </a:ext>
            </a:extLst>
          </p:cNvPr>
          <p:cNvPicPr>
            <a:picLocks/>
          </p:cNvPicPr>
          <p:nvPr>
            <p:custDataLst>
              <p:tags r:id="rId1"/>
            </p:custDataLst>
          </p:nvPr>
        </p:nvPicPr>
        <p:blipFill>
          <a:blip r:embed="rId4"/>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21072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5" name="Picture 4">
            <a:hlinkClick r:id="rId4"/>
          </p:cNvPr>
          <p:cNvPicPr>
            <a:picLocks/>
          </p:cNvPicPr>
          <p:nvPr/>
        </p:nvPicPr>
        <p:blipFill>
          <a:blip r:embed="rId5"/>
          <a:stretch>
            <a:fillRect/>
          </a:stretch>
        </p:blipFill>
        <p:spPr>
          <a:xfrm>
            <a:off x="91440" y="1143000"/>
            <a:ext cx="8915400" cy="5623560"/>
          </a:xfrm>
          <a:prstGeom prst="rect">
            <a:avLst/>
          </a:prstGeom>
        </p:spPr>
      </p:pic>
    </p:spTree>
    <p:extLst>
      <p:ext uri="{BB962C8B-B14F-4D97-AF65-F5344CB8AC3E}">
        <p14:creationId xmlns:p14="http://schemas.microsoft.com/office/powerpoint/2010/main" val="52951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5" name="Picture 4">
            <a:hlinkClick r:id="rId4"/>
          </p:cNvPr>
          <p:cNvPicPr>
            <a:picLocks/>
          </p:cNvPicPr>
          <p:nvPr/>
        </p:nvPicPr>
        <p:blipFill rotWithShape="1">
          <a:blip r:embed="rId5"/>
          <a:srcRect l="15513" r="17308"/>
          <a:stretch/>
        </p:blipFill>
        <p:spPr>
          <a:xfrm>
            <a:off x="91440" y="1143000"/>
            <a:ext cx="4453128" cy="5623560"/>
          </a:xfrm>
          <a:prstGeom prst="rect">
            <a:avLst/>
          </a:prstGeom>
        </p:spPr>
      </p:pic>
      <p:pic>
        <p:nvPicPr>
          <p:cNvPr id="7" name="Picture 6">
            <a:extLst>
              <a:ext uri="{FF2B5EF4-FFF2-40B4-BE49-F238E27FC236}">
                <a16:creationId xmlns:a16="http://schemas.microsoft.com/office/drawing/2014/main" id="{E6F9962E-C802-4777-8043-27C788D11A49}"/>
              </a:ext>
            </a:extLst>
          </p:cNvPr>
          <p:cNvPicPr>
            <a:picLocks/>
          </p:cNvPicPr>
          <p:nvPr/>
        </p:nvPicPr>
        <p:blipFill rotWithShape="1">
          <a:blip r:embed="rId6"/>
          <a:srcRect l="15257" r="16282"/>
          <a:stretch/>
        </p:blipFill>
        <p:spPr>
          <a:xfrm>
            <a:off x="4599434" y="1143000"/>
            <a:ext cx="4453128" cy="5623560"/>
          </a:xfrm>
          <a:prstGeom prst="rect">
            <a:avLst/>
          </a:prstGeom>
        </p:spPr>
      </p:pic>
    </p:spTree>
    <p:extLst>
      <p:ext uri="{BB962C8B-B14F-4D97-AF65-F5344CB8AC3E}">
        <p14:creationId xmlns:p14="http://schemas.microsoft.com/office/powerpoint/2010/main" val="3460562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a:extLst>
              <a:ext uri="{FF2B5EF4-FFF2-40B4-BE49-F238E27FC236}">
                <a16:creationId xmlns:a16="http://schemas.microsoft.com/office/drawing/2014/main" id="{C11B14FD-A8E6-4E66-AF94-E4B520024403}"/>
              </a:ext>
            </a:extLst>
          </p:cNvPr>
          <p:cNvPicPr>
            <a:picLocks/>
          </p:cNvPicPr>
          <p:nvPr/>
        </p:nvPicPr>
        <p:blipFill rotWithShape="1">
          <a:blip r:embed="rId5"/>
          <a:srcRect r="1487"/>
          <a:stretch/>
        </p:blipFill>
        <p:spPr>
          <a:xfrm>
            <a:off x="91440" y="1143000"/>
            <a:ext cx="8915400" cy="5623560"/>
          </a:xfrm>
          <a:prstGeom prst="rect">
            <a:avLst/>
          </a:prstGeom>
        </p:spPr>
      </p:pic>
    </p:spTree>
    <p:extLst>
      <p:ext uri="{BB962C8B-B14F-4D97-AF65-F5344CB8AC3E}">
        <p14:creationId xmlns:p14="http://schemas.microsoft.com/office/powerpoint/2010/main" val="1459518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p:cNvPicPr>
          <p:nvPr/>
        </p:nvPicPr>
        <p:blipFill>
          <a:blip r:embed="rId5"/>
          <a:stretch>
            <a:fillRect/>
          </a:stretch>
        </p:blipFill>
        <p:spPr>
          <a:xfrm>
            <a:off x="91440" y="1143000"/>
            <a:ext cx="8915400" cy="5623560"/>
          </a:xfrm>
          <a:prstGeom prst="rect">
            <a:avLst/>
          </a:prstGeom>
        </p:spPr>
      </p:pic>
    </p:spTree>
    <p:extLst>
      <p:ext uri="{BB962C8B-B14F-4D97-AF65-F5344CB8AC3E}">
        <p14:creationId xmlns:p14="http://schemas.microsoft.com/office/powerpoint/2010/main" val="563977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p:cNvPicPr>
          <p:nvPr/>
        </p:nvPicPr>
        <p:blipFill>
          <a:blip r:embed="rId4"/>
          <a:stretch>
            <a:fillRect/>
          </a:stretch>
        </p:blipFill>
        <p:spPr>
          <a:xfrm>
            <a:off x="91440" y="1143000"/>
            <a:ext cx="8915400" cy="5623560"/>
          </a:xfrm>
          <a:prstGeom prst="rect">
            <a:avLst/>
          </a:prstGeom>
        </p:spPr>
      </p:pic>
    </p:spTree>
    <p:extLst>
      <p:ext uri="{BB962C8B-B14F-4D97-AF65-F5344CB8AC3E}">
        <p14:creationId xmlns:p14="http://schemas.microsoft.com/office/powerpoint/2010/main" val="417826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5" name="Picture 4">
            <a:hlinkClick r:id="rId4"/>
          </p:cNvPr>
          <p:cNvPicPr>
            <a:picLocks/>
          </p:cNvPicPr>
          <p:nvPr/>
        </p:nvPicPr>
        <p:blipFill>
          <a:blip r:embed="rId5"/>
          <a:stretch>
            <a:fillRect/>
          </a:stretch>
        </p:blipFill>
        <p:spPr>
          <a:xfrm>
            <a:off x="91440" y="1143000"/>
            <a:ext cx="8915400" cy="5623560"/>
          </a:xfrm>
          <a:prstGeom prst="rect">
            <a:avLst/>
          </a:prstGeom>
        </p:spPr>
      </p:pic>
    </p:spTree>
    <p:extLst>
      <p:ext uri="{BB962C8B-B14F-4D97-AF65-F5344CB8AC3E}">
        <p14:creationId xmlns:p14="http://schemas.microsoft.com/office/powerpoint/2010/main" val="3416360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noChangeAspect="1"/>
          </p:cNvPicPr>
          <p:nvPr/>
        </p:nvPicPr>
        <p:blipFill rotWithShape="1">
          <a:blip r:embed="rId5"/>
          <a:srcRect l="20000" t="2587" r="21333"/>
          <a:stretch/>
        </p:blipFill>
        <p:spPr>
          <a:xfrm>
            <a:off x="1936474" y="1143000"/>
            <a:ext cx="5383571" cy="5586984"/>
          </a:xfrm>
          <a:prstGeom prst="rect">
            <a:avLst/>
          </a:prstGeom>
        </p:spPr>
      </p:pic>
    </p:spTree>
    <p:extLst>
      <p:ext uri="{BB962C8B-B14F-4D97-AF65-F5344CB8AC3E}">
        <p14:creationId xmlns:p14="http://schemas.microsoft.com/office/powerpoint/2010/main" val="328202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p:cNvPicPr>
          <p:nvPr/>
        </p:nvPicPr>
        <p:blipFill rotWithShape="1">
          <a:blip r:embed="rId4"/>
          <a:srcRect l="24267" r="25867"/>
          <a:stretch/>
        </p:blipFill>
        <p:spPr>
          <a:xfrm>
            <a:off x="1938528" y="1188720"/>
            <a:ext cx="5385816" cy="5586984"/>
          </a:xfrm>
          <a:prstGeom prst="rect">
            <a:avLst/>
          </a:prstGeom>
        </p:spPr>
      </p:pic>
    </p:spTree>
    <p:extLst>
      <p:ext uri="{BB962C8B-B14F-4D97-AF65-F5344CB8AC3E}">
        <p14:creationId xmlns:p14="http://schemas.microsoft.com/office/powerpoint/2010/main" val="260137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p:cNvPicPr>
          <p:nvPr/>
        </p:nvPicPr>
        <p:blipFill rotWithShape="1">
          <a:blip r:embed="rId5"/>
          <a:srcRect l="6784" t="21931" r="7699"/>
          <a:stretch/>
        </p:blipFill>
        <p:spPr>
          <a:xfrm>
            <a:off x="91440" y="1143000"/>
            <a:ext cx="8915400" cy="5623560"/>
          </a:xfrm>
          <a:prstGeom prst="rect">
            <a:avLst/>
          </a:prstGeom>
        </p:spPr>
      </p:pic>
    </p:spTree>
    <p:extLst>
      <p:ext uri="{BB962C8B-B14F-4D97-AF65-F5344CB8AC3E}">
        <p14:creationId xmlns:p14="http://schemas.microsoft.com/office/powerpoint/2010/main" val="1282253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noChangeAspect="1"/>
          </p:cNvPicPr>
          <p:nvPr/>
        </p:nvPicPr>
        <p:blipFill>
          <a:blip r:embed="rId5"/>
          <a:stretch>
            <a:fillRect/>
          </a:stretch>
        </p:blipFill>
        <p:spPr>
          <a:xfrm>
            <a:off x="91440" y="1143000"/>
            <a:ext cx="8915400" cy="5572125"/>
          </a:xfrm>
          <a:prstGeom prst="rect">
            <a:avLst/>
          </a:prstGeom>
        </p:spPr>
      </p:pic>
    </p:spTree>
    <p:extLst>
      <p:ext uri="{BB962C8B-B14F-4D97-AF65-F5344CB8AC3E}">
        <p14:creationId xmlns:p14="http://schemas.microsoft.com/office/powerpoint/2010/main" val="195073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sp>
        <p:nvSpPr>
          <p:cNvPr id="3" name="Subtitle 2"/>
          <p:cNvSpPr>
            <a:spLocks noGrp="1"/>
          </p:cNvSpPr>
          <p:nvPr>
            <p:ph type="subTitle" idx="1"/>
          </p:nvPr>
        </p:nvSpPr>
        <p:spPr>
          <a:xfrm>
            <a:off x="419952" y="1718939"/>
            <a:ext cx="8200476" cy="4651312"/>
          </a:xfrm>
        </p:spPr>
        <p:txBody>
          <a:bodyPr>
            <a:normAutofit fontScale="85000" lnSpcReduction="20000"/>
          </a:bodyPr>
          <a:lstStyle/>
          <a:p>
            <a:pPr algn="l"/>
            <a:r>
              <a:rPr lang="en-US" sz="3600" b="1" dirty="0">
                <a:solidFill>
                  <a:srgbClr val="F0691A"/>
                </a:solidFill>
                <a:latin typeface="Arial"/>
                <a:cs typeface="Arial"/>
              </a:rPr>
              <a:t>ABSTRACT</a:t>
            </a:r>
          </a:p>
          <a:p>
            <a:pPr algn="l"/>
            <a:r>
              <a:rPr lang="en-US" sz="2800" dirty="0">
                <a:solidFill>
                  <a:srgbClr val="414141"/>
                </a:solidFill>
              </a:rPr>
              <a:t>Initially an effort to repurpose edited metadata for publishing online, and to document the impact of the museum’s collections beyond its walls, this linked data project, utilizing multiple databases, has evolved over the years into one that has created new avenues for digital humanities research. </a:t>
            </a:r>
          </a:p>
          <a:p>
            <a:pPr algn="l"/>
            <a:r>
              <a:rPr lang="en-US" sz="2800" dirty="0">
                <a:solidFill>
                  <a:srgbClr val="414141"/>
                </a:solidFill>
              </a:rPr>
              <a:t>This implementation of linked data enables a new appreciation for how collection items are used in current research, and how researchers are interpreting art, material culture, and historical images.</a:t>
            </a:r>
          </a:p>
          <a:p>
            <a:pPr algn="l"/>
            <a:r>
              <a:rPr lang="en-US" sz="2800" dirty="0">
                <a:solidFill>
                  <a:srgbClr val="414141"/>
                </a:solidFill>
              </a:rPr>
              <a:t>Also, by providing datasets in .</a:t>
            </a:r>
            <a:r>
              <a:rPr lang="en-US" sz="2800" dirty="0" err="1">
                <a:solidFill>
                  <a:srgbClr val="414141"/>
                </a:solidFill>
              </a:rPr>
              <a:t>rdf</a:t>
            </a:r>
            <a:r>
              <a:rPr lang="en-US" sz="2800" dirty="0">
                <a:solidFill>
                  <a:srgbClr val="414141"/>
                </a:solidFill>
              </a:rPr>
              <a:t>, .xlsx, .csv and .json formats, we offer researchers the opportunity to draw upon computational means to ask and answer questions and look for patterns.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8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a:extLst>
              <a:ext uri="{FF2B5EF4-FFF2-40B4-BE49-F238E27FC236}">
                <a16:creationId xmlns:a16="http://schemas.microsoft.com/office/drawing/2014/main" id="{5CDA40B4-A1B2-4F1F-90CE-83B7799F6965}"/>
              </a:ext>
            </a:extLst>
          </p:cNvPr>
          <p:cNvPicPr>
            <a:picLocks/>
          </p:cNvPicPr>
          <p:nvPr/>
        </p:nvPicPr>
        <p:blipFill rotWithShape="1">
          <a:blip r:embed="rId5"/>
          <a:srcRect l="18125" r="19251"/>
          <a:stretch/>
        </p:blipFill>
        <p:spPr>
          <a:xfrm>
            <a:off x="91440" y="1143000"/>
            <a:ext cx="4453128" cy="5623560"/>
          </a:xfrm>
          <a:prstGeom prst="rect">
            <a:avLst/>
          </a:prstGeom>
        </p:spPr>
      </p:pic>
      <p:pic>
        <p:nvPicPr>
          <p:cNvPr id="5" name="Picture 4">
            <a:extLst>
              <a:ext uri="{FF2B5EF4-FFF2-40B4-BE49-F238E27FC236}">
                <a16:creationId xmlns:a16="http://schemas.microsoft.com/office/drawing/2014/main" id="{EA55A2AA-5A3C-4548-B989-BB5C88F11510}"/>
              </a:ext>
            </a:extLst>
          </p:cNvPr>
          <p:cNvPicPr>
            <a:picLocks/>
          </p:cNvPicPr>
          <p:nvPr/>
        </p:nvPicPr>
        <p:blipFill rotWithShape="1">
          <a:blip r:embed="rId6"/>
          <a:srcRect l="21178" r="31375"/>
          <a:stretch/>
        </p:blipFill>
        <p:spPr>
          <a:xfrm>
            <a:off x="4633953" y="1143000"/>
            <a:ext cx="4453128" cy="5623560"/>
          </a:xfrm>
          <a:prstGeom prst="rect">
            <a:avLst/>
          </a:prstGeom>
        </p:spPr>
      </p:pic>
    </p:spTree>
    <p:extLst>
      <p:ext uri="{BB962C8B-B14F-4D97-AF65-F5344CB8AC3E}">
        <p14:creationId xmlns:p14="http://schemas.microsoft.com/office/powerpoint/2010/main" val="394374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91663" y="2187068"/>
            <a:ext cx="7573106" cy="4154984"/>
          </a:xfrm>
          <a:prstGeom prst="rect">
            <a:avLst/>
          </a:prstGeom>
        </p:spPr>
        <p:txBody>
          <a:bodyPr wrap="square">
            <a:spAutoFit/>
          </a:bodyPr>
          <a:lstStyle/>
          <a:p>
            <a:r>
              <a:rPr lang="en-US" sz="2000" b="1" dirty="0">
                <a:solidFill>
                  <a:srgbClr val="F0691A"/>
                </a:solidFill>
                <a:latin typeface="Arial"/>
                <a:cs typeface="Arial"/>
              </a:rPr>
              <a:t>To recap:</a:t>
            </a:r>
          </a:p>
          <a:p>
            <a:endParaRPr lang="en-US" sz="1000"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rPr>
              <a:t>Linking the MIMSY XG (Collections Management System) publication record to the relevant object records and to the MARC library catalog record</a:t>
            </a:r>
          </a:p>
          <a:p>
            <a:pPr marL="571500" indent="-571500">
              <a:buFont typeface="Arial" panose="020B0604020202020204" pitchFamily="34" charset="0"/>
              <a:buChar char="•"/>
            </a:pPr>
            <a:r>
              <a:rPr lang="en-US" dirty="0">
                <a:solidFill>
                  <a:srgbClr val="414141"/>
                </a:solidFill>
                <a:latin typeface="Arial"/>
                <a:cs typeface="Arial"/>
              </a:rPr>
              <a:t>Object display in Autry’s Collections Online: Variant interpretations of the artifacts and images</a:t>
            </a:r>
          </a:p>
          <a:p>
            <a:pPr marL="571500" indent="-571500">
              <a:buFont typeface="Arial" panose="020B0604020202020204" pitchFamily="34" charset="0"/>
              <a:buChar char="•"/>
            </a:pPr>
            <a:r>
              <a:rPr lang="en-US" dirty="0">
                <a:solidFill>
                  <a:srgbClr val="414141"/>
                </a:solidFill>
                <a:latin typeface="Arial"/>
                <a:cs typeface="Arial"/>
              </a:rPr>
              <a:t>Publication display in Autry’s Collections Online: approaching a virtual exhibition, curated by the author</a:t>
            </a:r>
          </a:p>
          <a:p>
            <a:pPr marL="571500" indent="-571500">
              <a:buFont typeface="Arial" panose="020B0604020202020204" pitchFamily="34" charset="0"/>
              <a:buChar char="•"/>
            </a:pPr>
            <a:r>
              <a:rPr lang="en-US" dirty="0">
                <a:solidFill>
                  <a:srgbClr val="414141"/>
                </a:solidFill>
                <a:latin typeface="Arial"/>
                <a:cs typeface="Arial"/>
              </a:rPr>
              <a:t>What connections might future linked data and collections as data options reveal?</a:t>
            </a:r>
          </a:p>
          <a:p>
            <a:r>
              <a:rPr lang="en-US" dirty="0">
                <a:solidFill>
                  <a:srgbClr val="414141"/>
                </a:solidFill>
                <a:latin typeface="Arial"/>
                <a:cs typeface="Arial"/>
              </a:rPr>
              <a:t>		Creative work records in </a:t>
            </a:r>
            <a:r>
              <a:rPr lang="en-US" dirty="0" err="1">
                <a:solidFill>
                  <a:srgbClr val="414141"/>
                </a:solidFill>
                <a:latin typeface="Arial"/>
                <a:cs typeface="Arial"/>
              </a:rPr>
              <a:t>WorldCat</a:t>
            </a:r>
            <a:r>
              <a:rPr lang="en-US" dirty="0">
                <a:solidFill>
                  <a:srgbClr val="414141"/>
                </a:solidFill>
                <a:latin typeface="Arial"/>
                <a:cs typeface="Arial"/>
              </a:rPr>
              <a:t> and other databases 				Links in e-books and in </a:t>
            </a:r>
            <a:r>
              <a:rPr lang="en-US" dirty="0" err="1">
                <a:solidFill>
                  <a:srgbClr val="414141"/>
                </a:solidFill>
                <a:latin typeface="Arial"/>
                <a:cs typeface="Arial"/>
              </a:rPr>
              <a:t>WorldCat</a:t>
            </a:r>
            <a:endParaRPr lang="en-US" dirty="0">
              <a:solidFill>
                <a:srgbClr val="414141"/>
              </a:solidFill>
              <a:latin typeface="Arial"/>
              <a:cs typeface="Arial"/>
            </a:endParaRPr>
          </a:p>
          <a:p>
            <a:r>
              <a:rPr lang="en-US" dirty="0">
                <a:solidFill>
                  <a:srgbClr val="414141"/>
                </a:solidFill>
                <a:latin typeface="Arial"/>
                <a:cs typeface="Arial"/>
              </a:rPr>
              <a:t>		Data visualization, mapping, or image analysis</a:t>
            </a:r>
          </a:p>
          <a:p>
            <a:endParaRPr lang="en-US" dirty="0">
              <a:solidFill>
                <a:srgbClr val="414141"/>
              </a:solidFill>
              <a:latin typeface="Arial"/>
              <a:cs typeface="Arial"/>
            </a:endParaRPr>
          </a:p>
        </p:txBody>
      </p:sp>
    </p:spTree>
    <p:extLst>
      <p:ext uri="{BB962C8B-B14F-4D97-AF65-F5344CB8AC3E}">
        <p14:creationId xmlns:p14="http://schemas.microsoft.com/office/powerpoint/2010/main" val="3661948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91663" y="2187068"/>
            <a:ext cx="7573106" cy="4431983"/>
          </a:xfrm>
          <a:prstGeom prst="rect">
            <a:avLst/>
          </a:prstGeom>
        </p:spPr>
        <p:txBody>
          <a:bodyPr wrap="square">
            <a:spAutoFit/>
          </a:bodyPr>
          <a:lstStyle/>
          <a:p>
            <a:r>
              <a:rPr lang="en-US" sz="2000" b="1" dirty="0">
                <a:solidFill>
                  <a:srgbClr val="F0691A"/>
                </a:solidFill>
                <a:latin typeface="Arial"/>
                <a:cs typeface="Arial"/>
              </a:rPr>
              <a:t>Resources and Sources Cited</a:t>
            </a:r>
          </a:p>
          <a:p>
            <a:endParaRPr lang="en-US" sz="1000"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3"/>
              </a:rPr>
              <a:t>https://collectionsasdata.github.io/</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4"/>
              </a:rPr>
              <a:t>https://github.com/american-art/autry</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5"/>
              </a:rPr>
              <a:t>https://groups.google.com/forum/#!forum/collectionsasdata</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6"/>
              </a:rPr>
              <a:t>https://www.zotero.org/groups/2171423/collections_as_data_-_projects_initiatives_readings_tools_datasets</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7"/>
              </a:rPr>
              <a:t>http://www.6floors.org/bracket/2018/11/01/thinking-with-linked-data-representing-history/</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8"/>
              </a:rPr>
              <a:t>https://blogs.loc.gov/thesignal/2017/08/collections-as-data-and-national-digital-initiatives/</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9"/>
              </a:rPr>
              <a:t>https://www.youtube.com/watch?v=ENaPV2XmO9I</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10"/>
              </a:rPr>
              <a:t>https://datacurationnetwork.org/</a:t>
            </a:r>
            <a:endParaRPr lang="en-US" dirty="0">
              <a:solidFill>
                <a:srgbClr val="414141"/>
              </a:solidFill>
              <a:latin typeface="Arial"/>
              <a:cs typeface="Arial"/>
            </a:endParaRPr>
          </a:p>
          <a:p>
            <a:pPr marL="571500" indent="-571500">
              <a:buFont typeface="Arial" panose="020B0604020202020204" pitchFamily="34" charset="0"/>
              <a:buChar char="•"/>
            </a:pPr>
            <a:r>
              <a:rPr lang="en-US" dirty="0">
                <a:solidFill>
                  <a:srgbClr val="414141"/>
                </a:solidFill>
                <a:latin typeface="Arial"/>
                <a:cs typeface="Arial"/>
                <a:hlinkClick r:id="rId11"/>
              </a:rPr>
              <a:t>https://guide.dhcuration.org/</a:t>
            </a:r>
            <a:endParaRPr lang="en-US" dirty="0">
              <a:solidFill>
                <a:srgbClr val="414141"/>
              </a:solidFill>
              <a:latin typeface="Arial"/>
              <a:cs typeface="Arial"/>
            </a:endParaRPr>
          </a:p>
          <a:p>
            <a:pPr marL="571500" indent="-571500">
              <a:buFont typeface="Arial" panose="020B0604020202020204" pitchFamily="34" charset="0"/>
              <a:buChar char="•"/>
            </a:pPr>
            <a:r>
              <a:rPr lang="en-US">
                <a:solidFill>
                  <a:srgbClr val="414141"/>
                </a:solidFill>
                <a:latin typeface="Arial"/>
                <a:cs typeface="Arial"/>
                <a:hlinkClick r:id="rId12"/>
              </a:rPr>
              <a:t>https://iswc2017.ai.wu.ac.at/wp-content/uploads/papers/MainProceedings/382.pdf</a:t>
            </a:r>
            <a:endParaRPr lang="en-US">
              <a:solidFill>
                <a:srgbClr val="414141"/>
              </a:solidFill>
              <a:latin typeface="Arial"/>
              <a:cs typeface="Arial"/>
            </a:endParaRPr>
          </a:p>
        </p:txBody>
      </p:sp>
    </p:spTree>
    <p:extLst>
      <p:ext uri="{BB962C8B-B14F-4D97-AF65-F5344CB8AC3E}">
        <p14:creationId xmlns:p14="http://schemas.microsoft.com/office/powerpoint/2010/main" val="139786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19952" y="1718937"/>
            <a:ext cx="8724048" cy="4955203"/>
          </a:xfrm>
          <a:prstGeom prst="rect">
            <a:avLst/>
          </a:prstGeom>
        </p:spPr>
        <p:txBody>
          <a:bodyPr wrap="square">
            <a:spAutoFit/>
          </a:bodyPr>
          <a:lstStyle/>
          <a:p>
            <a:r>
              <a:rPr lang="en-US" sz="2000" b="1" dirty="0">
                <a:solidFill>
                  <a:srgbClr val="F0691A"/>
                </a:solidFill>
                <a:latin typeface="Arial"/>
                <a:cs typeface="Arial"/>
              </a:rPr>
              <a:t>Presentation will address:</a:t>
            </a:r>
          </a:p>
          <a:p>
            <a:endParaRPr lang="en-US" sz="1000" dirty="0">
              <a:solidFill>
                <a:srgbClr val="414141"/>
              </a:solidFill>
              <a:latin typeface="Arial"/>
              <a:cs typeface="Arial"/>
            </a:endParaRPr>
          </a:p>
          <a:p>
            <a:pPr marL="571500" indent="-571500">
              <a:buFont typeface="Arial" panose="020B0604020202020204" pitchFamily="34" charset="0"/>
              <a:buChar char="•"/>
            </a:pPr>
            <a:r>
              <a:rPr lang="en-US" sz="2200" dirty="0">
                <a:solidFill>
                  <a:srgbClr val="414141"/>
                </a:solidFill>
                <a:latin typeface="Arial"/>
                <a:cs typeface="Arial"/>
              </a:rPr>
              <a:t>Linking the MIMSY XG (Collections Management System) publication records to the relevant object records and to the MARC library catalog record</a:t>
            </a:r>
          </a:p>
          <a:p>
            <a:pPr marL="571500" indent="-571500">
              <a:buFont typeface="Arial" panose="020B0604020202020204" pitchFamily="34" charset="0"/>
              <a:buChar char="•"/>
            </a:pPr>
            <a:r>
              <a:rPr lang="en-US" sz="2200" dirty="0">
                <a:solidFill>
                  <a:srgbClr val="414141"/>
                </a:solidFill>
                <a:latin typeface="Arial"/>
                <a:cs typeface="Arial"/>
              </a:rPr>
              <a:t>Object display in Autry’s Collections Online: Variant interpretations of the artifacts and images</a:t>
            </a:r>
          </a:p>
          <a:p>
            <a:pPr marL="571500" indent="-571500">
              <a:buFont typeface="Arial" panose="020B0604020202020204" pitchFamily="34" charset="0"/>
              <a:buChar char="•"/>
            </a:pPr>
            <a:r>
              <a:rPr lang="en-US" sz="2200" dirty="0">
                <a:solidFill>
                  <a:srgbClr val="414141"/>
                </a:solidFill>
                <a:latin typeface="Arial"/>
                <a:cs typeface="Arial"/>
              </a:rPr>
              <a:t>Publication display in Autry’s Collections Online: approaching a virtual exhibition, curated by the author</a:t>
            </a:r>
          </a:p>
          <a:p>
            <a:pPr marL="571500" indent="-571500">
              <a:buFont typeface="Arial" panose="020B0604020202020204" pitchFamily="34" charset="0"/>
              <a:buChar char="•"/>
            </a:pPr>
            <a:r>
              <a:rPr lang="en-US" sz="2200" dirty="0">
                <a:solidFill>
                  <a:srgbClr val="414141"/>
                </a:solidFill>
                <a:latin typeface="Arial"/>
                <a:cs typeface="Arial"/>
              </a:rPr>
              <a:t>How this evolved into a Collections as Data Project</a:t>
            </a:r>
          </a:p>
          <a:p>
            <a:pPr marL="571500" indent="-571500">
              <a:buFont typeface="Arial" panose="020B0604020202020204" pitchFamily="34" charset="0"/>
              <a:buChar char="•"/>
            </a:pPr>
            <a:r>
              <a:rPr lang="en-US" sz="2200" dirty="0">
                <a:solidFill>
                  <a:srgbClr val="414141"/>
                </a:solidFill>
                <a:latin typeface="Arial"/>
                <a:cs typeface="Arial"/>
              </a:rPr>
              <a:t>What connections might future linked data and collections as data options reveal?</a:t>
            </a:r>
          </a:p>
          <a:p>
            <a:r>
              <a:rPr lang="en-US" sz="2200" dirty="0">
                <a:solidFill>
                  <a:srgbClr val="414141"/>
                </a:solidFill>
                <a:latin typeface="Arial"/>
                <a:cs typeface="Arial"/>
              </a:rPr>
              <a:t>		Creative work records in </a:t>
            </a:r>
            <a:r>
              <a:rPr lang="en-US" sz="2200" dirty="0" err="1">
                <a:solidFill>
                  <a:srgbClr val="414141"/>
                </a:solidFill>
                <a:latin typeface="Arial"/>
                <a:cs typeface="Arial"/>
              </a:rPr>
              <a:t>WorldCat</a:t>
            </a:r>
            <a:r>
              <a:rPr lang="en-US" sz="2200" dirty="0">
                <a:solidFill>
                  <a:srgbClr val="414141"/>
                </a:solidFill>
                <a:latin typeface="Arial"/>
                <a:cs typeface="Arial"/>
              </a:rPr>
              <a:t> and other databases 			Links in e-books and in </a:t>
            </a:r>
            <a:r>
              <a:rPr lang="en-US" sz="2200" dirty="0" err="1">
                <a:solidFill>
                  <a:srgbClr val="414141"/>
                </a:solidFill>
                <a:latin typeface="Arial"/>
                <a:cs typeface="Arial"/>
              </a:rPr>
              <a:t>WorldCat</a:t>
            </a:r>
            <a:endParaRPr lang="en-US" sz="2200" dirty="0">
              <a:solidFill>
                <a:srgbClr val="414141"/>
              </a:solidFill>
              <a:latin typeface="Arial"/>
              <a:cs typeface="Arial"/>
            </a:endParaRPr>
          </a:p>
          <a:p>
            <a:r>
              <a:rPr lang="en-US" sz="2200" dirty="0">
                <a:solidFill>
                  <a:srgbClr val="414141"/>
                </a:solidFill>
                <a:latin typeface="Arial"/>
                <a:cs typeface="Arial"/>
              </a:rPr>
              <a:t>		Data visualization, mapping, or image analysis</a:t>
            </a:r>
          </a:p>
        </p:txBody>
      </p:sp>
    </p:spTree>
    <p:extLst>
      <p:ext uri="{BB962C8B-B14F-4D97-AF65-F5344CB8AC3E}">
        <p14:creationId xmlns:p14="http://schemas.microsoft.com/office/powerpoint/2010/main" val="2941402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935D1-EB12-4A3D-B882-ADE149757B13}"/>
              </a:ext>
            </a:extLst>
          </p:cNvPr>
          <p:cNvPicPr>
            <a:picLocks/>
          </p:cNvPicPr>
          <p:nvPr>
            <p:custDataLst>
              <p:tags r:id="rId1"/>
            </p:custDataLst>
          </p:nvPr>
        </p:nvPicPr>
        <p:blipFill>
          <a:blip r:embed="rId4"/>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1057338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p:cNvPicPr>
          <p:nvPr/>
        </p:nvPicPr>
        <p:blipFill rotWithShape="1">
          <a:blip r:embed="rId4"/>
          <a:srcRect b="4918"/>
          <a:stretch/>
        </p:blipFill>
        <p:spPr>
          <a:xfrm>
            <a:off x="91440" y="1143000"/>
            <a:ext cx="8915400" cy="5623560"/>
          </a:xfrm>
          <a:prstGeom prst="rect">
            <a:avLst/>
          </a:prstGeom>
        </p:spPr>
      </p:pic>
    </p:spTree>
    <p:extLst>
      <p:ext uri="{BB962C8B-B14F-4D97-AF65-F5344CB8AC3E}">
        <p14:creationId xmlns:p14="http://schemas.microsoft.com/office/powerpoint/2010/main" val="127056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C316B2C-0741-4C52-9620-3FC3503BBED6}"/>
              </a:ext>
            </a:extLst>
          </p:cNvPr>
          <p:cNvPicPr>
            <a:picLocks/>
          </p:cNvPicPr>
          <p:nvPr/>
        </p:nvPicPr>
        <p:blipFill rotWithShape="1">
          <a:blip r:embed="rId4"/>
          <a:srcRect t="1800" b="5200"/>
          <a:stretch/>
        </p:blipFill>
        <p:spPr>
          <a:xfrm>
            <a:off x="91440" y="1143000"/>
            <a:ext cx="8915400" cy="5623560"/>
          </a:xfrm>
          <a:prstGeom prst="rect">
            <a:avLst/>
          </a:prstGeom>
        </p:spPr>
      </p:pic>
    </p:spTree>
    <p:extLst>
      <p:ext uri="{BB962C8B-B14F-4D97-AF65-F5344CB8AC3E}">
        <p14:creationId xmlns:p14="http://schemas.microsoft.com/office/powerpoint/2010/main" val="142879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a:hlinkClick r:id="rId4"/>
          </p:cNvPr>
          <p:cNvPicPr>
            <a:picLocks/>
          </p:cNvPicPr>
          <p:nvPr/>
        </p:nvPicPr>
        <p:blipFill rotWithShape="1">
          <a:blip r:embed="rId5"/>
          <a:srcRect r="11281"/>
          <a:stretch/>
        </p:blipFill>
        <p:spPr>
          <a:xfrm>
            <a:off x="92870" y="1143000"/>
            <a:ext cx="8915400" cy="5623560"/>
          </a:xfrm>
          <a:prstGeom prst="rect">
            <a:avLst/>
          </a:prstGeom>
        </p:spPr>
      </p:pic>
    </p:spTree>
    <p:extLst>
      <p:ext uri="{BB962C8B-B14F-4D97-AF65-F5344CB8AC3E}">
        <p14:creationId xmlns:p14="http://schemas.microsoft.com/office/powerpoint/2010/main" val="812602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1877" y="377483"/>
            <a:ext cx="5451231" cy="655655"/>
          </a:xfrm>
        </p:spPr>
        <p:txBody>
          <a:bodyPr>
            <a:noAutofit/>
          </a:bodyPr>
          <a:lstStyle/>
          <a:p>
            <a:r>
              <a:rPr lang="en-US" sz="2400" b="1" dirty="0">
                <a:solidFill>
                  <a:srgbClr val="F0691A"/>
                </a:solidFill>
              </a:rPr>
              <a:t>Linked Data and Collections: </a:t>
            </a:r>
            <a:br>
              <a:rPr lang="en-US" sz="2400" b="1" dirty="0">
                <a:solidFill>
                  <a:srgbClr val="F0691A"/>
                </a:solidFill>
              </a:rPr>
            </a:br>
            <a:r>
              <a:rPr lang="en-US" sz="2400" b="1" dirty="0">
                <a:solidFill>
                  <a:srgbClr val="F0691A"/>
                </a:solidFill>
              </a:rPr>
              <a:t>Exploring the Possibilities</a:t>
            </a:r>
          </a:p>
        </p:txBody>
      </p:sp>
      <p:pic>
        <p:nvPicPr>
          <p:cNvPr id="4" name="Picture 3" descr="1-1 AMAW ORNG KO CMYK-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51" y="347406"/>
            <a:ext cx="945519" cy="685800"/>
          </a:xfrm>
          <a:prstGeom prst="rect">
            <a:avLst/>
          </a:prstGeom>
        </p:spPr>
      </p:pic>
      <p:cxnSp>
        <p:nvCxnSpPr>
          <p:cNvPr id="6" name="Straight Connector 5"/>
          <p:cNvCxnSpPr/>
          <p:nvPr/>
        </p:nvCxnSpPr>
        <p:spPr>
          <a:xfrm>
            <a:off x="1936474" y="365760"/>
            <a:ext cx="0" cy="685800"/>
          </a:xfrm>
          <a:prstGeom prst="line">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1936474" y="1051560"/>
            <a:ext cx="6112665" cy="12700"/>
          </a:xfrm>
          <a:prstGeom prst="straightConnector1">
            <a:avLst/>
          </a:prstGeom>
          <a:ln w="19050" cmpd="sng">
            <a:solidFill>
              <a:srgbClr val="F0691A"/>
            </a:solidFill>
            <a:miter lim="800000"/>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p:cNvPicPr>
          <p:nvPr/>
        </p:nvPicPr>
        <p:blipFill rotWithShape="1">
          <a:blip r:embed="rId4"/>
          <a:srcRect b="5373"/>
          <a:stretch/>
        </p:blipFill>
        <p:spPr>
          <a:xfrm>
            <a:off x="91440" y="1143000"/>
            <a:ext cx="8915400" cy="5623560"/>
          </a:xfrm>
          <a:prstGeom prst="rect">
            <a:avLst/>
          </a:prstGeom>
        </p:spPr>
      </p:pic>
    </p:spTree>
    <p:extLst>
      <p:ext uri="{BB962C8B-B14F-4D97-AF65-F5344CB8AC3E}">
        <p14:creationId xmlns:p14="http://schemas.microsoft.com/office/powerpoint/2010/main" val="791664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9d8cc4cd-30c4-42b0-8502-7041bd5fb110"/>
</p:tagLst>
</file>

<file path=ppt/tags/tag2.xml><?xml version="1.0" encoding="utf-8"?>
<p:tagLst xmlns:a="http://schemas.openxmlformats.org/drawingml/2006/main" xmlns:r="http://schemas.openxmlformats.org/officeDocument/2006/relationships" xmlns:p="http://schemas.openxmlformats.org/presentationml/2006/main">
  <p:tag name="__PE_POLL_EMBED_ID" val="fe954934-aa17-424b-84fb-82354977dfa8"/>
</p:tagLst>
</file>

<file path=ppt/tags/tag3.xml><?xml version="1.0" encoding="utf-8"?>
<p:tagLst xmlns:a="http://schemas.openxmlformats.org/drawingml/2006/main" xmlns:r="http://schemas.openxmlformats.org/officeDocument/2006/relationships" xmlns:p="http://schemas.openxmlformats.org/presentationml/2006/main">
  <p:tag name="__PE_POLL_EMBED_ID" val="d6e78fac-2c04-44d8-a35e-034321b012b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1634</TotalTime>
  <Words>1688</Words>
  <Application>Microsoft Office PowerPoint</Application>
  <PresentationFormat>On-screen Show (4:3)</PresentationFormat>
  <Paragraphs>190</Paragraphs>
  <Slides>32</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Linked Data and Collections: Exploring the Possibilities</vt:lpstr>
      <vt:lpstr>PowerPoint Presentation</vt:lpstr>
      <vt:lpstr>Linked Data and Collections:  Exploring the Possibilities</vt:lpstr>
      <vt:lpstr>Linked Data and Collections:  Exploring the Possibilities</vt:lpstr>
      <vt:lpstr>PowerPoint Presentation</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PowerPoint Presentation</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lpstr>Linked Data and Collections:  Exploring the Possibilities</vt:lpstr>
    </vt:vector>
  </TitlesOfParts>
  <Company>Autry National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dc:title>
  <dc:creator>Brittany Saake</dc:creator>
  <cp:lastModifiedBy>Cheryl Miller</cp:lastModifiedBy>
  <cp:revision>185</cp:revision>
  <cp:lastPrinted>2018-06-18T19:19:32Z</cp:lastPrinted>
  <dcterms:created xsi:type="dcterms:W3CDTF">2016-07-26T19:02:21Z</dcterms:created>
  <dcterms:modified xsi:type="dcterms:W3CDTF">2019-03-25T15:55:08Z</dcterms:modified>
</cp:coreProperties>
</file>